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7" r:id="rId17"/>
    <p:sldId id="278" r:id="rId18"/>
    <p:sldId id="271" r:id="rId19"/>
    <p:sldId id="272" r:id="rId20"/>
    <p:sldId id="273" r:id="rId21"/>
    <p:sldId id="274" r:id="rId22"/>
    <p:sldId id="275" r:id="rId23"/>
    <p:sldId id="276" r:id="rId24"/>
    <p:sldId id="303" r:id="rId25"/>
    <p:sldId id="311" r:id="rId26"/>
    <p:sldId id="304" r:id="rId27"/>
    <p:sldId id="305" r:id="rId28"/>
    <p:sldId id="306" r:id="rId29"/>
    <p:sldId id="307" r:id="rId30"/>
    <p:sldId id="308" r:id="rId31"/>
    <p:sldId id="309" r:id="rId32"/>
    <p:sldId id="310" r:id="rId33"/>
    <p:sldId id="279" r:id="rId34"/>
    <p:sldId id="280" r:id="rId35"/>
    <p:sldId id="281" r:id="rId36"/>
    <p:sldId id="282" r:id="rId37"/>
    <p:sldId id="283" r:id="rId38"/>
    <p:sldId id="284" r:id="rId39"/>
    <p:sldId id="285" r:id="rId40"/>
    <p:sldId id="286" r:id="rId41"/>
    <p:sldId id="287" r:id="rId42"/>
    <p:sldId id="291" r:id="rId43"/>
    <p:sldId id="292" r:id="rId44"/>
    <p:sldId id="293" r:id="rId45"/>
    <p:sldId id="288" r:id="rId46"/>
    <p:sldId id="289" r:id="rId47"/>
    <p:sldId id="294" r:id="rId48"/>
    <p:sldId id="290" r:id="rId49"/>
    <p:sldId id="312" r:id="rId50"/>
    <p:sldId id="295" r:id="rId51"/>
    <p:sldId id="296" r:id="rId52"/>
    <p:sldId id="297" r:id="rId53"/>
    <p:sldId id="298" r:id="rId54"/>
    <p:sldId id="299" r:id="rId55"/>
    <p:sldId id="300" r:id="rId56"/>
    <p:sldId id="301" r:id="rId57"/>
    <p:sldId id="30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7"/>
    <p:restoredTop sz="96327"/>
  </p:normalViewPr>
  <p:slideViewPr>
    <p:cSldViewPr snapToGrid="0" snapToObjects="1">
      <p:cViewPr varScale="1">
        <p:scale>
          <a:sx n="203" d="100"/>
          <a:sy n="203"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D7E02-D1D3-ED49-9F72-3841AB1B7143}" type="datetimeFigureOut">
              <a:rPr lang="it-IT" smtClean="0"/>
              <a:t>19/05/22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EA85F-B368-4143-901A-19943DE92694}" type="slidenum">
              <a:rPr lang="it-IT" smtClean="0"/>
              <a:t>‹N›</a:t>
            </a:fld>
            <a:endParaRPr lang="it-IT"/>
          </a:p>
        </p:txBody>
      </p:sp>
    </p:spTree>
    <p:extLst>
      <p:ext uri="{BB962C8B-B14F-4D97-AF65-F5344CB8AC3E}">
        <p14:creationId xmlns:p14="http://schemas.microsoft.com/office/powerpoint/2010/main" val="1463914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4C8FB0EB-794A-B544-81EE-03254A1DCD29}" type="datetime1">
              <a:rPr lang="it-IT" smtClean="0"/>
              <a:t>19/05/22</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r>
              <a:rPr lang="en-US"/>
              <a:t>prof Carlini, corsi aziendali, produzione snella</a:t>
            </a:r>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‹N›</a:t>
            </a:fld>
            <a:endParaRPr lang="en-US" dirty="0"/>
          </a:p>
        </p:txBody>
      </p:sp>
    </p:spTree>
    <p:extLst>
      <p:ext uri="{BB962C8B-B14F-4D97-AF65-F5344CB8AC3E}">
        <p14:creationId xmlns:p14="http://schemas.microsoft.com/office/powerpoint/2010/main" val="99648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A04814D5-74D3-7149-823D-F2BA1EFB3002}" type="datetime1">
              <a:rPr lang="it-IT" smtClean="0"/>
              <a:t>19/05/22</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r>
              <a:rPr lang="en-US"/>
              <a:t>prof Carlini, corsi aziendali, produzione snella</a:t>
            </a:r>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81097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1C15C3E5-5096-5141-9008-7226E4810504}" type="datetime1">
              <a:rPr lang="it-IT" smtClean="0"/>
              <a:t>19/05/22</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r>
              <a:rPr lang="en-US"/>
              <a:t>prof Carlini, corsi aziendali, produzione snella</a:t>
            </a:r>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251103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E7D344B4-A0A8-CA43-B86A-FF82E69E0247}" type="datetime1">
              <a:rPr lang="it-IT" smtClean="0"/>
              <a:t>19/05/22</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r>
              <a:rPr lang="en-US"/>
              <a:t>prof Carlini, corsi aziendali, produzione snella</a:t>
            </a:r>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9940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79102EDA-E609-7A40-B8B4-AD529C92483F}" type="datetime1">
              <a:rPr lang="it-IT" smtClean="0"/>
              <a:t>19/05/22</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r>
              <a:rPr lang="en-US"/>
              <a:t>prof Carlini, corsi aziendali, produzione snella</a:t>
            </a:r>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253045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DC71066B-C64C-A94E-B014-345048241229}" type="datetime1">
              <a:rPr lang="it-IT" smtClean="0"/>
              <a:t>19/05/22</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r>
              <a:rPr lang="en-US"/>
              <a:t>prof Carlini, corsi aziendali, produzione snella</a:t>
            </a:r>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399348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1E5BB193-60A2-A844-B563-1CE65988AD39}" type="datetime1">
              <a:rPr lang="it-IT" smtClean="0"/>
              <a:t>19/05/22</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r>
              <a:rPr lang="en-US"/>
              <a:t>prof Carlini, corsi aziendali, produzione snella</a:t>
            </a:r>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356067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r>
              <a:rPr lang="en-US"/>
              <a:t>prof Carlini, corsi aziendali, produzione snella</a:t>
            </a:r>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328814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0D05B9A8-77BA-7341-B16D-0153E761C216}" type="datetime1">
              <a:rPr lang="it-IT" smtClean="0"/>
              <a:t>19/05/22</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r>
              <a:rPr lang="en-US"/>
              <a:t>prof Carlini, corsi aziendali, produzione snella</a:t>
            </a:r>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248607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E13EA466-DC62-6A4E-8B81-5F358D8702B4}" type="datetime1">
              <a:rPr lang="it-IT" smtClean="0"/>
              <a:t>19/05/22</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r>
              <a:rPr lang="en-US"/>
              <a:t>prof Carlini, corsi aziendali, produzione snella</a:t>
            </a:r>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86518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5BF61D91-78A9-C545-AA71-76D21E70669F}" type="datetime1">
              <a:rPr lang="it-IT" smtClean="0"/>
              <a:t>19/05/22</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r>
              <a:rPr lang="en-US"/>
              <a:t>prof Carlini, corsi aziendali, produzione snella</a:t>
            </a:r>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375274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D6AE57C4-E313-264E-A8DF-59C5B25A96CB}" type="datetime1">
              <a:rPr lang="it-IT" smtClean="0"/>
              <a:t>19/05/22</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sz="1000"/>
              <a:t>prof Carlini, corsi aziendali, produzione snella</a:t>
            </a:r>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‹N›</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02876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pdfcookie.com/documents/la-macchina-che-ha-cambiato-il-mondo-3lkzjyn8jqlk"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www.authorea.com/doi/full/10.22541/au.163709021.17134395/v1"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6" name="Picture 1" descr="Pittura acrilica rosa e blu">
            <a:extLst>
              <a:ext uri="{FF2B5EF4-FFF2-40B4-BE49-F238E27FC236}">
                <a16:creationId xmlns:a16="http://schemas.microsoft.com/office/drawing/2014/main" id="{85BEC82C-D692-E68F-081F-5C7D64F21963}"/>
              </a:ext>
            </a:extLst>
          </p:cNvPr>
          <p:cNvPicPr>
            <a:picLocks noChangeAspect="1"/>
          </p:cNvPicPr>
          <p:nvPr/>
        </p:nvPicPr>
        <p:blipFill rotWithShape="1">
          <a:blip r:embed="rId2">
            <a:alphaModFix amt="40000"/>
          </a:blip>
          <a:srcRect t="4250" r="-1" b="14501"/>
          <a:stretch/>
        </p:blipFill>
        <p:spPr>
          <a:xfrm>
            <a:off x="3049" y="10"/>
            <a:ext cx="12188951" cy="6857990"/>
          </a:xfrm>
          <a:prstGeom prst="rect">
            <a:avLst/>
          </a:prstGeom>
        </p:spPr>
      </p:pic>
      <p:grpSp>
        <p:nvGrpSpPr>
          <p:cNvPr id="34"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35" name="Oval 34">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olo 3">
            <a:extLst>
              <a:ext uri="{FF2B5EF4-FFF2-40B4-BE49-F238E27FC236}">
                <a16:creationId xmlns:a16="http://schemas.microsoft.com/office/drawing/2014/main" id="{0B5306EA-CF30-14BA-294B-98760587EBC5}"/>
              </a:ext>
            </a:extLst>
          </p:cNvPr>
          <p:cNvSpPr>
            <a:spLocks noGrp="1"/>
          </p:cNvSpPr>
          <p:nvPr>
            <p:ph type="title"/>
          </p:nvPr>
        </p:nvSpPr>
        <p:spPr>
          <a:xfrm>
            <a:off x="1956908" y="390526"/>
            <a:ext cx="8815971" cy="6025008"/>
          </a:xfrm>
        </p:spPr>
        <p:txBody>
          <a:bodyPr vert="horz" lIns="91440" tIns="45720" rIns="91440" bIns="45720" rtlCol="0" anchor="b">
            <a:normAutofit fontScale="90000"/>
          </a:bodyPr>
          <a:lstStyle/>
          <a:p>
            <a:pPr algn="ctr"/>
            <a:br>
              <a:rPr lang="it-IT" dirty="0">
                <a:solidFill>
                  <a:schemeClr val="bg1"/>
                </a:solidFill>
              </a:rPr>
            </a:br>
            <a:r>
              <a:rPr lang="it-IT" dirty="0">
                <a:solidFill>
                  <a:schemeClr val="bg1"/>
                </a:solidFill>
              </a:rPr>
              <a:t>Produzione snella</a:t>
            </a:r>
            <a:br>
              <a:rPr lang="it-IT" dirty="0">
                <a:solidFill>
                  <a:schemeClr val="bg1"/>
                </a:solidFill>
              </a:rPr>
            </a:br>
            <a:br>
              <a:rPr lang="it-IT" dirty="0">
                <a:solidFill>
                  <a:schemeClr val="bg1"/>
                </a:solidFill>
              </a:rPr>
            </a:br>
            <a:br>
              <a:rPr lang="it-IT" dirty="0">
                <a:solidFill>
                  <a:schemeClr val="bg1"/>
                </a:solidFill>
              </a:rPr>
            </a:br>
            <a:r>
              <a:rPr lang="it-IT" sz="3600" dirty="0">
                <a:solidFill>
                  <a:schemeClr val="bg1"/>
                </a:solidFill>
              </a:rPr>
              <a:t>Appunti di studio, lezione 2 nello specifico della materia, successiva ad altre 3 d’introduzione.</a:t>
            </a:r>
            <a:br>
              <a:rPr lang="it-IT" sz="3600" dirty="0">
                <a:solidFill>
                  <a:schemeClr val="bg1"/>
                </a:solidFill>
              </a:rPr>
            </a:br>
            <a:br>
              <a:rPr lang="it-IT" sz="3600" dirty="0">
                <a:solidFill>
                  <a:schemeClr val="bg1"/>
                </a:solidFill>
              </a:rPr>
            </a:br>
            <a:r>
              <a:rPr lang="it-IT" sz="3600" dirty="0">
                <a:solidFill>
                  <a:schemeClr val="bg1"/>
                </a:solidFill>
              </a:rPr>
              <a:t>Prof Giovanni Carlini – corsi aziendali, </a:t>
            </a:r>
            <a:br>
              <a:rPr lang="it-IT" sz="3600" dirty="0">
                <a:solidFill>
                  <a:schemeClr val="bg1"/>
                </a:solidFill>
              </a:rPr>
            </a:br>
            <a:br>
              <a:rPr lang="it-IT" dirty="0"/>
            </a:br>
            <a:endParaRPr lang="en-US" dirty="0">
              <a:solidFill>
                <a:srgbClr val="FFFFFF"/>
              </a:solidFill>
            </a:endParaRPr>
          </a:p>
        </p:txBody>
      </p:sp>
      <p:sp>
        <p:nvSpPr>
          <p:cNvPr id="2" name="Segnaposto data 1">
            <a:extLst>
              <a:ext uri="{FF2B5EF4-FFF2-40B4-BE49-F238E27FC236}">
                <a16:creationId xmlns:a16="http://schemas.microsoft.com/office/drawing/2014/main" id="{CF3174CA-2C62-8C53-E960-9F35DFB04192}"/>
              </a:ext>
            </a:extLst>
          </p:cNvPr>
          <p:cNvSpPr>
            <a:spLocks noGrp="1"/>
          </p:cNvSpPr>
          <p:nvPr>
            <p:ph type="dt" sz="half" idx="10"/>
          </p:nvPr>
        </p:nvSpPr>
        <p:spPr/>
        <p:txBody>
          <a:bodyPr/>
          <a:lstStyle/>
          <a:p>
            <a:fld id="{90BB5D82-DED9-B64F-89F9-BEE4F4F1ABA3}" type="datetime1">
              <a:rPr lang="it-IT" smtClean="0"/>
              <a:t>19/05/22</a:t>
            </a:fld>
            <a:endParaRPr lang="en-US"/>
          </a:p>
        </p:txBody>
      </p:sp>
      <p:sp>
        <p:nvSpPr>
          <p:cNvPr id="3" name="Segnaposto piè di pagina 2">
            <a:extLst>
              <a:ext uri="{FF2B5EF4-FFF2-40B4-BE49-F238E27FC236}">
                <a16:creationId xmlns:a16="http://schemas.microsoft.com/office/drawing/2014/main" id="{C8835ACD-46AA-FD1B-12D2-0061EF4475F0}"/>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B29926F2-7D45-45C3-96A4-BA83681225BC}"/>
              </a:ext>
            </a:extLst>
          </p:cNvPr>
          <p:cNvSpPr>
            <a:spLocks noGrp="1"/>
          </p:cNvSpPr>
          <p:nvPr>
            <p:ph type="sldNum" sz="quarter" idx="12"/>
          </p:nvPr>
        </p:nvSpPr>
        <p:spPr/>
        <p:txBody>
          <a:bodyPr/>
          <a:lstStyle/>
          <a:p>
            <a:fld id="{35747434-7036-48DB-A148-6B3D8EE75CDA}" type="slidenum">
              <a:rPr lang="en-US" smtClean="0"/>
              <a:t>1</a:t>
            </a:fld>
            <a:endParaRPr lang="en-US"/>
          </a:p>
        </p:txBody>
      </p:sp>
    </p:spTree>
    <p:extLst>
      <p:ext uri="{BB962C8B-B14F-4D97-AF65-F5344CB8AC3E}">
        <p14:creationId xmlns:p14="http://schemas.microsoft.com/office/powerpoint/2010/main" val="137780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F9C9A8-D5E2-D49E-21DD-893FF856AF9C}"/>
              </a:ext>
            </a:extLst>
          </p:cNvPr>
          <p:cNvSpPr>
            <a:spLocks noGrp="1"/>
          </p:cNvSpPr>
          <p:nvPr>
            <p:ph type="title"/>
          </p:nvPr>
        </p:nvSpPr>
        <p:spPr>
          <a:xfrm>
            <a:off x="777240" y="365125"/>
            <a:ext cx="10659110" cy="5441786"/>
          </a:xfrm>
        </p:spPr>
        <p:txBody>
          <a:bodyPr>
            <a:normAutofit/>
          </a:bodyPr>
          <a:lstStyle/>
          <a:p>
            <a:pPr algn="ctr"/>
            <a:r>
              <a:rPr lang="it-IT" dirty="0"/>
              <a:t>Per metodo, ci riferiamo </a:t>
            </a:r>
            <a:r>
              <a:rPr lang="it-IT" b="1" dirty="0"/>
              <a:t>all’albero funzionale</a:t>
            </a:r>
            <a:r>
              <a:rPr lang="it-IT" dirty="0"/>
              <a:t>, in dottrina indicato come FAST (</a:t>
            </a:r>
            <a:r>
              <a:rPr lang="it-IT" i="1" dirty="0" err="1"/>
              <a:t>functional</a:t>
            </a:r>
            <a:r>
              <a:rPr lang="it-IT" i="1" dirty="0"/>
              <a:t> </a:t>
            </a:r>
            <a:r>
              <a:rPr lang="it-IT" i="1" dirty="0" err="1"/>
              <a:t>analysis</a:t>
            </a:r>
            <a:r>
              <a:rPr lang="it-IT" i="1" dirty="0"/>
              <a:t> system technique</a:t>
            </a:r>
            <a:r>
              <a:rPr lang="it-IT" dirty="0"/>
              <a:t>)</a:t>
            </a:r>
          </a:p>
        </p:txBody>
      </p:sp>
      <p:sp>
        <p:nvSpPr>
          <p:cNvPr id="3" name="Segnaposto data 2">
            <a:extLst>
              <a:ext uri="{FF2B5EF4-FFF2-40B4-BE49-F238E27FC236}">
                <a16:creationId xmlns:a16="http://schemas.microsoft.com/office/drawing/2014/main" id="{5722E660-A2DE-38B0-9013-966CDA21637B}"/>
              </a:ext>
            </a:extLst>
          </p:cNvPr>
          <p:cNvSpPr>
            <a:spLocks noGrp="1"/>
          </p:cNvSpPr>
          <p:nvPr>
            <p:ph type="dt" sz="half" idx="10"/>
          </p:nvPr>
        </p:nvSpPr>
        <p:spPr/>
        <p:txBody>
          <a:bodyPr/>
          <a:lstStyle/>
          <a:p>
            <a:fld id="{D60CC70F-3769-7241-87A6-B5AC52874097}" type="datetime1">
              <a:rPr lang="it-IT" smtClean="0"/>
              <a:t>19/05/22</a:t>
            </a:fld>
            <a:endParaRPr lang="en-US"/>
          </a:p>
        </p:txBody>
      </p:sp>
      <p:sp>
        <p:nvSpPr>
          <p:cNvPr id="4" name="Segnaposto piè di pagina 3">
            <a:extLst>
              <a:ext uri="{FF2B5EF4-FFF2-40B4-BE49-F238E27FC236}">
                <a16:creationId xmlns:a16="http://schemas.microsoft.com/office/drawing/2014/main" id="{D0B89076-0F56-73F5-3529-B5C7037276DB}"/>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C5C8BD83-7F2A-D11F-17C9-AFF95C47C5A9}"/>
              </a:ext>
            </a:extLst>
          </p:cNvPr>
          <p:cNvSpPr>
            <a:spLocks noGrp="1"/>
          </p:cNvSpPr>
          <p:nvPr>
            <p:ph type="sldNum" sz="quarter" idx="12"/>
          </p:nvPr>
        </p:nvSpPr>
        <p:spPr/>
        <p:txBody>
          <a:bodyPr/>
          <a:lstStyle/>
          <a:p>
            <a:fld id="{35747434-7036-48DB-A148-6B3D8EE75CDA}" type="slidenum">
              <a:rPr lang="en-US" smtClean="0"/>
              <a:t>10</a:t>
            </a:fld>
            <a:endParaRPr lang="en-US"/>
          </a:p>
        </p:txBody>
      </p:sp>
    </p:spTree>
    <p:extLst>
      <p:ext uri="{BB962C8B-B14F-4D97-AF65-F5344CB8AC3E}">
        <p14:creationId xmlns:p14="http://schemas.microsoft.com/office/powerpoint/2010/main" val="69844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7E4BB7-57EE-8B2F-FC8A-C82A6BB69EF7}"/>
              </a:ext>
            </a:extLst>
          </p:cNvPr>
          <p:cNvSpPr>
            <a:spLocks noGrp="1"/>
          </p:cNvSpPr>
          <p:nvPr>
            <p:ph type="title"/>
          </p:nvPr>
        </p:nvSpPr>
        <p:spPr>
          <a:xfrm>
            <a:off x="777240" y="365125"/>
            <a:ext cx="10659110" cy="5545481"/>
          </a:xfrm>
        </p:spPr>
        <p:txBody>
          <a:bodyPr>
            <a:normAutofit/>
          </a:bodyPr>
          <a:lstStyle/>
          <a:p>
            <a:pPr algn="ctr"/>
            <a:r>
              <a:rPr lang="it-IT" dirty="0"/>
              <a:t>Come modello ci rivolgiamo a quello di maggior successo (</a:t>
            </a:r>
            <a:r>
              <a:rPr lang="it-IT" dirty="0" err="1"/>
              <a:t>Noriachi</a:t>
            </a:r>
            <a:r>
              <a:rPr lang="it-IT" dirty="0"/>
              <a:t> Kano del 1993)</a:t>
            </a:r>
          </a:p>
        </p:txBody>
      </p:sp>
      <p:sp>
        <p:nvSpPr>
          <p:cNvPr id="3" name="Segnaposto data 2">
            <a:extLst>
              <a:ext uri="{FF2B5EF4-FFF2-40B4-BE49-F238E27FC236}">
                <a16:creationId xmlns:a16="http://schemas.microsoft.com/office/drawing/2014/main" id="{736FEC28-245E-A73C-E1D2-BCC85B82FE5E}"/>
              </a:ext>
            </a:extLst>
          </p:cNvPr>
          <p:cNvSpPr>
            <a:spLocks noGrp="1"/>
          </p:cNvSpPr>
          <p:nvPr>
            <p:ph type="dt" sz="half" idx="10"/>
          </p:nvPr>
        </p:nvSpPr>
        <p:spPr/>
        <p:txBody>
          <a:bodyPr/>
          <a:lstStyle/>
          <a:p>
            <a:fld id="{F9AB1431-7C01-4C4F-B372-880C3BD39374}" type="datetime1">
              <a:rPr lang="it-IT" smtClean="0"/>
              <a:t>19/05/22</a:t>
            </a:fld>
            <a:endParaRPr lang="en-US"/>
          </a:p>
        </p:txBody>
      </p:sp>
      <p:sp>
        <p:nvSpPr>
          <p:cNvPr id="4" name="Segnaposto piè di pagina 3">
            <a:extLst>
              <a:ext uri="{FF2B5EF4-FFF2-40B4-BE49-F238E27FC236}">
                <a16:creationId xmlns:a16="http://schemas.microsoft.com/office/drawing/2014/main" id="{447DA0E8-6793-694C-2812-D802226FE98D}"/>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3EF1ED17-6B15-FF1C-BC3D-184D651B443A}"/>
              </a:ext>
            </a:extLst>
          </p:cNvPr>
          <p:cNvSpPr>
            <a:spLocks noGrp="1"/>
          </p:cNvSpPr>
          <p:nvPr>
            <p:ph type="sldNum" sz="quarter" idx="12"/>
          </p:nvPr>
        </p:nvSpPr>
        <p:spPr/>
        <p:txBody>
          <a:bodyPr/>
          <a:lstStyle/>
          <a:p>
            <a:fld id="{35747434-7036-48DB-A148-6B3D8EE75CDA}" type="slidenum">
              <a:rPr lang="en-US" smtClean="0"/>
              <a:t>11</a:t>
            </a:fld>
            <a:endParaRPr lang="en-US"/>
          </a:p>
        </p:txBody>
      </p:sp>
    </p:spTree>
    <p:extLst>
      <p:ext uri="{BB962C8B-B14F-4D97-AF65-F5344CB8AC3E}">
        <p14:creationId xmlns:p14="http://schemas.microsoft.com/office/powerpoint/2010/main" val="107387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2A5469-4CEF-00A0-C703-50D01504AEDC}"/>
              </a:ext>
            </a:extLst>
          </p:cNvPr>
          <p:cNvSpPr>
            <a:spLocks noGrp="1"/>
          </p:cNvSpPr>
          <p:nvPr>
            <p:ph type="title"/>
          </p:nvPr>
        </p:nvSpPr>
        <p:spPr>
          <a:xfrm>
            <a:off x="777240" y="365125"/>
            <a:ext cx="10659110" cy="5451213"/>
          </a:xfrm>
        </p:spPr>
        <p:txBody>
          <a:bodyPr>
            <a:normAutofit fontScale="90000"/>
          </a:bodyPr>
          <a:lstStyle/>
          <a:p>
            <a:pPr algn="ctr"/>
            <a:r>
              <a:rPr lang="it-IT" dirty="0"/>
              <a:t>Notate come da questa lezione in poi iniziamo ad introdurre alcuni autori di riferimento. </a:t>
            </a:r>
            <a:br>
              <a:rPr lang="it-IT" dirty="0"/>
            </a:br>
            <a:r>
              <a:rPr lang="it-IT" dirty="0"/>
              <a:t>Per una sana lettura (da molti di voi sollecitata) consiglio </a:t>
            </a:r>
            <a:r>
              <a:rPr lang="it-IT" dirty="0" err="1"/>
              <a:t>Womack</a:t>
            </a:r>
            <a:r>
              <a:rPr lang="it-IT" dirty="0"/>
              <a:t> J.P. e Jones D.T. dal titolo, </a:t>
            </a:r>
            <a:r>
              <a:rPr lang="it-IT" i="1" dirty="0"/>
              <a:t>La macchina che ha cambiato il mondo, </a:t>
            </a:r>
            <a:r>
              <a:rPr lang="it-IT" dirty="0"/>
              <a:t>pubblicato in Italia da Rizzoli nel 1991</a:t>
            </a:r>
            <a:endParaRPr lang="it-IT" i="1" dirty="0"/>
          </a:p>
        </p:txBody>
      </p:sp>
      <p:sp>
        <p:nvSpPr>
          <p:cNvPr id="3" name="Segnaposto data 2">
            <a:extLst>
              <a:ext uri="{FF2B5EF4-FFF2-40B4-BE49-F238E27FC236}">
                <a16:creationId xmlns:a16="http://schemas.microsoft.com/office/drawing/2014/main" id="{1E1B129F-2CC4-6FF5-E8D7-ECAFC4C7A7E4}"/>
              </a:ext>
            </a:extLst>
          </p:cNvPr>
          <p:cNvSpPr>
            <a:spLocks noGrp="1"/>
          </p:cNvSpPr>
          <p:nvPr>
            <p:ph type="dt" sz="half" idx="10"/>
          </p:nvPr>
        </p:nvSpPr>
        <p:spPr/>
        <p:txBody>
          <a:bodyPr/>
          <a:lstStyle/>
          <a:p>
            <a:fld id="{0A95660D-D253-CC48-BB2D-5355F48D17E0}" type="datetime1">
              <a:rPr lang="it-IT" smtClean="0"/>
              <a:t>19/05/22</a:t>
            </a:fld>
            <a:endParaRPr lang="en-US"/>
          </a:p>
        </p:txBody>
      </p:sp>
      <p:sp>
        <p:nvSpPr>
          <p:cNvPr id="4" name="Segnaposto piè di pagina 3">
            <a:extLst>
              <a:ext uri="{FF2B5EF4-FFF2-40B4-BE49-F238E27FC236}">
                <a16:creationId xmlns:a16="http://schemas.microsoft.com/office/drawing/2014/main" id="{0A11C5E7-DD6F-90F3-37EF-7CBD764BDB90}"/>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37D71CF9-C1BD-A93C-F2EA-49FB6A4F3DD3}"/>
              </a:ext>
            </a:extLst>
          </p:cNvPr>
          <p:cNvSpPr>
            <a:spLocks noGrp="1"/>
          </p:cNvSpPr>
          <p:nvPr>
            <p:ph type="sldNum" sz="quarter" idx="12"/>
          </p:nvPr>
        </p:nvSpPr>
        <p:spPr/>
        <p:txBody>
          <a:bodyPr/>
          <a:lstStyle/>
          <a:p>
            <a:fld id="{35747434-7036-48DB-A148-6B3D8EE75CDA}" type="slidenum">
              <a:rPr lang="en-US" smtClean="0"/>
              <a:t>12</a:t>
            </a:fld>
            <a:endParaRPr lang="en-US"/>
          </a:p>
        </p:txBody>
      </p:sp>
    </p:spTree>
    <p:extLst>
      <p:ext uri="{BB962C8B-B14F-4D97-AF65-F5344CB8AC3E}">
        <p14:creationId xmlns:p14="http://schemas.microsoft.com/office/powerpoint/2010/main" val="169218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D2A5A3-EDA4-79DA-FD34-FC806108730C}"/>
              </a:ext>
            </a:extLst>
          </p:cNvPr>
          <p:cNvSpPr>
            <a:spLocks noGrp="1"/>
          </p:cNvSpPr>
          <p:nvPr>
            <p:ph type="title"/>
          </p:nvPr>
        </p:nvSpPr>
        <p:spPr>
          <a:xfrm>
            <a:off x="777240" y="65989"/>
            <a:ext cx="10659110" cy="6429080"/>
          </a:xfrm>
        </p:spPr>
        <p:txBody>
          <a:bodyPr>
            <a:normAutofit/>
          </a:bodyPr>
          <a:lstStyle/>
          <a:p>
            <a:pPr algn="ctr"/>
            <a:r>
              <a:rPr lang="it-IT" sz="4400" dirty="0"/>
              <a:t>Ecco un link dove apprezzare la prima parte del testo (43 pagine su 203) in forma del tutto gratuita: </a:t>
            </a:r>
            <a:r>
              <a:rPr lang="it-IT" sz="4400" dirty="0">
                <a:hlinkClick r:id="rId2"/>
              </a:rPr>
              <a:t>https://pdfcookie.com/documents/la-macchina-che-ha-cambiato-il-mondo-3lkzjyn8jqlk</a:t>
            </a:r>
            <a:br>
              <a:rPr lang="it-IT" sz="4400" dirty="0"/>
            </a:br>
            <a:r>
              <a:rPr lang="it-IT" sz="4400" dirty="0"/>
              <a:t>Comunque l’acquisto del testo, ovviamente cartaceo, oscilla intorno ai 18 euro. </a:t>
            </a:r>
            <a:br>
              <a:rPr lang="it-IT" sz="4400" dirty="0"/>
            </a:br>
            <a:endParaRPr lang="it-IT" sz="4400" dirty="0"/>
          </a:p>
        </p:txBody>
      </p:sp>
      <p:sp>
        <p:nvSpPr>
          <p:cNvPr id="3" name="Segnaposto data 2">
            <a:extLst>
              <a:ext uri="{FF2B5EF4-FFF2-40B4-BE49-F238E27FC236}">
                <a16:creationId xmlns:a16="http://schemas.microsoft.com/office/drawing/2014/main" id="{355C2957-C173-E566-B797-3386EE87C5F8}"/>
              </a:ext>
            </a:extLst>
          </p:cNvPr>
          <p:cNvSpPr>
            <a:spLocks noGrp="1"/>
          </p:cNvSpPr>
          <p:nvPr>
            <p:ph type="dt" sz="half" idx="10"/>
          </p:nvPr>
        </p:nvSpPr>
        <p:spPr/>
        <p:txBody>
          <a:bodyPr/>
          <a:lstStyle/>
          <a:p>
            <a:fld id="{153ECCD3-3136-A149-9B29-EF8150D2033D}" type="datetime1">
              <a:rPr lang="it-IT" smtClean="0"/>
              <a:t>19/05/22</a:t>
            </a:fld>
            <a:endParaRPr lang="en-US"/>
          </a:p>
        </p:txBody>
      </p:sp>
      <p:sp>
        <p:nvSpPr>
          <p:cNvPr id="4" name="Segnaposto piè di pagina 3">
            <a:extLst>
              <a:ext uri="{FF2B5EF4-FFF2-40B4-BE49-F238E27FC236}">
                <a16:creationId xmlns:a16="http://schemas.microsoft.com/office/drawing/2014/main" id="{DA2DD809-FA58-D83B-9027-D070AE5E75A7}"/>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6468F782-44FD-EC36-F632-8E8966632AFE}"/>
              </a:ext>
            </a:extLst>
          </p:cNvPr>
          <p:cNvSpPr>
            <a:spLocks noGrp="1"/>
          </p:cNvSpPr>
          <p:nvPr>
            <p:ph type="sldNum" sz="quarter" idx="12"/>
          </p:nvPr>
        </p:nvSpPr>
        <p:spPr/>
        <p:txBody>
          <a:bodyPr/>
          <a:lstStyle/>
          <a:p>
            <a:fld id="{35747434-7036-48DB-A148-6B3D8EE75CDA}" type="slidenum">
              <a:rPr lang="en-US" smtClean="0"/>
              <a:t>13</a:t>
            </a:fld>
            <a:endParaRPr lang="en-US"/>
          </a:p>
        </p:txBody>
      </p:sp>
    </p:spTree>
    <p:extLst>
      <p:ext uri="{BB962C8B-B14F-4D97-AF65-F5344CB8AC3E}">
        <p14:creationId xmlns:p14="http://schemas.microsoft.com/office/powerpoint/2010/main" val="2729234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A10B6-8739-4C0B-CBBA-93903D9F7657}"/>
              </a:ext>
            </a:extLst>
          </p:cNvPr>
          <p:cNvSpPr>
            <a:spLocks noGrp="1"/>
          </p:cNvSpPr>
          <p:nvPr>
            <p:ph type="title"/>
          </p:nvPr>
        </p:nvSpPr>
        <p:spPr>
          <a:xfrm>
            <a:off x="777240" y="365125"/>
            <a:ext cx="10659110" cy="5800005"/>
          </a:xfrm>
        </p:spPr>
        <p:txBody>
          <a:bodyPr>
            <a:normAutofit/>
          </a:bodyPr>
          <a:lstStyle/>
          <a:p>
            <a:pPr algn="ctr"/>
            <a:r>
              <a:rPr lang="it-IT" dirty="0"/>
              <a:t>Ho scritto «ovviamente» cartaceo, perché tutto ciò che è virtuale non entra nel sistema pensiero, restando sulla soglia dell’attenzione; nulla di più (vedi studi di Zygmunt Bauman, </a:t>
            </a:r>
            <a:r>
              <a:rPr lang="it-IT" i="1" dirty="0"/>
              <a:t>Vita liquida – 2005 e John </a:t>
            </a:r>
            <a:r>
              <a:rPr lang="it-IT" i="1" dirty="0" err="1"/>
              <a:t>Carlins</a:t>
            </a:r>
            <a:r>
              <a:rPr lang="it-IT" i="1" dirty="0"/>
              <a:t> del 2015 </a:t>
            </a:r>
            <a:r>
              <a:rPr lang="it-IT" dirty="0"/>
              <a:t>)</a:t>
            </a:r>
          </a:p>
        </p:txBody>
      </p:sp>
      <p:sp>
        <p:nvSpPr>
          <p:cNvPr id="3" name="Segnaposto data 2">
            <a:extLst>
              <a:ext uri="{FF2B5EF4-FFF2-40B4-BE49-F238E27FC236}">
                <a16:creationId xmlns:a16="http://schemas.microsoft.com/office/drawing/2014/main" id="{A0FEEEB1-1C8A-3794-45F8-50A7FFF76850}"/>
              </a:ext>
            </a:extLst>
          </p:cNvPr>
          <p:cNvSpPr>
            <a:spLocks noGrp="1"/>
          </p:cNvSpPr>
          <p:nvPr>
            <p:ph type="dt" sz="half" idx="10"/>
          </p:nvPr>
        </p:nvSpPr>
        <p:spPr/>
        <p:txBody>
          <a:bodyPr/>
          <a:lstStyle/>
          <a:p>
            <a:fld id="{C08BF3B4-1F8D-5D49-B883-BCAE9BD717A5}" type="datetime1">
              <a:rPr lang="it-IT" smtClean="0"/>
              <a:t>19/05/22</a:t>
            </a:fld>
            <a:endParaRPr lang="en-US"/>
          </a:p>
        </p:txBody>
      </p:sp>
      <p:sp>
        <p:nvSpPr>
          <p:cNvPr id="4" name="Segnaposto piè di pagina 3">
            <a:extLst>
              <a:ext uri="{FF2B5EF4-FFF2-40B4-BE49-F238E27FC236}">
                <a16:creationId xmlns:a16="http://schemas.microsoft.com/office/drawing/2014/main" id="{EECB0456-9D7E-4632-23E4-1D21D85DD42C}"/>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BDF26471-392E-35E9-1308-273C2767C18F}"/>
              </a:ext>
            </a:extLst>
          </p:cNvPr>
          <p:cNvSpPr>
            <a:spLocks noGrp="1"/>
          </p:cNvSpPr>
          <p:nvPr>
            <p:ph type="sldNum" sz="quarter" idx="12"/>
          </p:nvPr>
        </p:nvSpPr>
        <p:spPr/>
        <p:txBody>
          <a:bodyPr/>
          <a:lstStyle/>
          <a:p>
            <a:fld id="{35747434-7036-48DB-A148-6B3D8EE75CDA}" type="slidenum">
              <a:rPr lang="en-US" smtClean="0"/>
              <a:t>14</a:t>
            </a:fld>
            <a:endParaRPr lang="en-US"/>
          </a:p>
        </p:txBody>
      </p:sp>
    </p:spTree>
    <p:extLst>
      <p:ext uri="{BB962C8B-B14F-4D97-AF65-F5344CB8AC3E}">
        <p14:creationId xmlns:p14="http://schemas.microsoft.com/office/powerpoint/2010/main" val="41000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294A96-33AF-176F-A985-0D2C3C829FA0}"/>
              </a:ext>
            </a:extLst>
          </p:cNvPr>
          <p:cNvSpPr>
            <a:spLocks noGrp="1"/>
          </p:cNvSpPr>
          <p:nvPr>
            <p:ph type="title"/>
          </p:nvPr>
        </p:nvSpPr>
        <p:spPr>
          <a:xfrm>
            <a:off x="777240" y="365125"/>
            <a:ext cx="10659110" cy="5771724"/>
          </a:xfrm>
        </p:spPr>
        <p:txBody>
          <a:bodyPr>
            <a:normAutofit fontScale="90000"/>
          </a:bodyPr>
          <a:lstStyle/>
          <a:p>
            <a:r>
              <a:rPr lang="it-IT" dirty="0"/>
              <a:t>A seguire 6 visuali a titolo d’anticipo:</a:t>
            </a:r>
            <a:br>
              <a:rPr lang="it-IT" dirty="0"/>
            </a:br>
            <a:r>
              <a:rPr lang="it-IT" dirty="0"/>
              <a:t>- l’albero funzionale;</a:t>
            </a:r>
            <a:br>
              <a:rPr lang="it-IT" dirty="0"/>
            </a:br>
            <a:r>
              <a:rPr lang="it-IT" dirty="0"/>
              <a:t>- l’ampliamento dell’albero con il sistema d’analisi nel processo gerarchico a punti (AHP </a:t>
            </a:r>
            <a:r>
              <a:rPr lang="it-IT" i="1" dirty="0" err="1"/>
              <a:t>analytic</a:t>
            </a:r>
            <a:r>
              <a:rPr lang="it-IT" i="1" dirty="0"/>
              <a:t> </a:t>
            </a:r>
            <a:r>
              <a:rPr lang="it-IT" i="1" dirty="0" err="1"/>
              <a:t>hyerarchi</a:t>
            </a:r>
            <a:r>
              <a:rPr lang="it-IT" i="1" dirty="0"/>
              <a:t> </a:t>
            </a:r>
            <a:r>
              <a:rPr lang="it-IT" i="1" dirty="0" err="1"/>
              <a:t>process</a:t>
            </a:r>
            <a:r>
              <a:rPr lang="it-IT" dirty="0"/>
              <a:t>); </a:t>
            </a:r>
            <a:br>
              <a:rPr lang="it-IT" dirty="0"/>
            </a:br>
            <a:r>
              <a:rPr lang="it-IT" dirty="0"/>
              <a:t>- il modello Kano;</a:t>
            </a:r>
            <a:br>
              <a:rPr lang="it-IT" dirty="0"/>
            </a:br>
            <a:r>
              <a:rPr lang="it-IT" dirty="0"/>
              <a:t>- la distinta base.</a:t>
            </a:r>
          </a:p>
        </p:txBody>
      </p:sp>
      <p:sp>
        <p:nvSpPr>
          <p:cNvPr id="3" name="Segnaposto data 2">
            <a:extLst>
              <a:ext uri="{FF2B5EF4-FFF2-40B4-BE49-F238E27FC236}">
                <a16:creationId xmlns:a16="http://schemas.microsoft.com/office/drawing/2014/main" id="{0F0C026F-FD90-F714-2E19-8CD384FBDB9F}"/>
              </a:ext>
            </a:extLst>
          </p:cNvPr>
          <p:cNvSpPr>
            <a:spLocks noGrp="1"/>
          </p:cNvSpPr>
          <p:nvPr>
            <p:ph type="dt" sz="half" idx="10"/>
          </p:nvPr>
        </p:nvSpPr>
        <p:spPr/>
        <p:txBody>
          <a:bodyPr/>
          <a:lstStyle/>
          <a:p>
            <a:fld id="{74D5F537-B79D-F64A-8888-D417EE16D0BE}" type="datetime1">
              <a:rPr lang="it-IT" smtClean="0"/>
              <a:t>19/05/22</a:t>
            </a:fld>
            <a:endParaRPr lang="en-US"/>
          </a:p>
        </p:txBody>
      </p:sp>
      <p:sp>
        <p:nvSpPr>
          <p:cNvPr id="4" name="Segnaposto piè di pagina 3">
            <a:extLst>
              <a:ext uri="{FF2B5EF4-FFF2-40B4-BE49-F238E27FC236}">
                <a16:creationId xmlns:a16="http://schemas.microsoft.com/office/drawing/2014/main" id="{C01F9B1C-8A14-196F-57C9-143CF06304B9}"/>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8439029A-EF6D-FDBC-6C6A-C1523F3B82E0}"/>
              </a:ext>
            </a:extLst>
          </p:cNvPr>
          <p:cNvSpPr>
            <a:spLocks noGrp="1"/>
          </p:cNvSpPr>
          <p:nvPr>
            <p:ph type="sldNum" sz="quarter" idx="12"/>
          </p:nvPr>
        </p:nvSpPr>
        <p:spPr/>
        <p:txBody>
          <a:bodyPr/>
          <a:lstStyle/>
          <a:p>
            <a:fld id="{35747434-7036-48DB-A148-6B3D8EE75CDA}" type="slidenum">
              <a:rPr lang="en-US" smtClean="0"/>
              <a:t>15</a:t>
            </a:fld>
            <a:endParaRPr lang="en-US"/>
          </a:p>
        </p:txBody>
      </p:sp>
    </p:spTree>
    <p:extLst>
      <p:ext uri="{BB962C8B-B14F-4D97-AF65-F5344CB8AC3E}">
        <p14:creationId xmlns:p14="http://schemas.microsoft.com/office/powerpoint/2010/main" val="344160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92BB50-2A7F-B8DA-1D01-B50BCC56BAA3}"/>
              </a:ext>
            </a:extLst>
          </p:cNvPr>
          <p:cNvSpPr>
            <a:spLocks noGrp="1"/>
          </p:cNvSpPr>
          <p:nvPr>
            <p:ph type="title"/>
          </p:nvPr>
        </p:nvSpPr>
        <p:spPr>
          <a:xfrm>
            <a:off x="777240" y="365125"/>
            <a:ext cx="10659110" cy="5747576"/>
          </a:xfrm>
        </p:spPr>
        <p:txBody>
          <a:bodyPr>
            <a:normAutofit fontScale="90000"/>
          </a:bodyPr>
          <a:lstStyle/>
          <a:p>
            <a:pPr algn="ctr"/>
            <a:r>
              <a:rPr lang="it-IT" dirty="0"/>
              <a:t>(piccolo dettaglio di vita vissuta). </a:t>
            </a:r>
            <a:br>
              <a:rPr lang="it-IT" dirty="0"/>
            </a:br>
            <a:br>
              <a:rPr lang="it-IT" dirty="0"/>
            </a:br>
            <a:r>
              <a:rPr lang="it-IT" dirty="0"/>
              <a:t>Accademia Militare di Pozzuoli, allievo ufficiale Gari, il missile in braccio a cui dedicare tutta la vita quindi una prima visione d’insieme per sapere dove andare e come sarà il quadro completo.</a:t>
            </a:r>
          </a:p>
        </p:txBody>
      </p:sp>
      <p:sp>
        <p:nvSpPr>
          <p:cNvPr id="3" name="Segnaposto data 2">
            <a:extLst>
              <a:ext uri="{FF2B5EF4-FFF2-40B4-BE49-F238E27FC236}">
                <a16:creationId xmlns:a16="http://schemas.microsoft.com/office/drawing/2014/main" id="{C34B252D-2114-96A0-FF82-AE16B14CD338}"/>
              </a:ext>
            </a:extLst>
          </p:cNvPr>
          <p:cNvSpPr>
            <a:spLocks noGrp="1"/>
          </p:cNvSpPr>
          <p:nvPr>
            <p:ph type="dt" sz="half" idx="10"/>
          </p:nvPr>
        </p:nvSpPr>
        <p:spPr/>
        <p:txBody>
          <a:bodyPr/>
          <a:lstStyle/>
          <a:p>
            <a:fld id="{0384355E-15A4-4F42-BD10-B752F4F097A6}" type="datetime1">
              <a:rPr lang="it-IT" smtClean="0"/>
              <a:t>19/05/22</a:t>
            </a:fld>
            <a:endParaRPr lang="en-US"/>
          </a:p>
        </p:txBody>
      </p:sp>
      <p:sp>
        <p:nvSpPr>
          <p:cNvPr id="4" name="Segnaposto piè di pagina 3">
            <a:extLst>
              <a:ext uri="{FF2B5EF4-FFF2-40B4-BE49-F238E27FC236}">
                <a16:creationId xmlns:a16="http://schemas.microsoft.com/office/drawing/2014/main" id="{1628FBA1-A04D-C92D-2554-F152D4DD1393}"/>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5B4DEE38-7E2E-6C7D-9B80-CB40C2626937}"/>
              </a:ext>
            </a:extLst>
          </p:cNvPr>
          <p:cNvSpPr>
            <a:spLocks noGrp="1"/>
          </p:cNvSpPr>
          <p:nvPr>
            <p:ph type="sldNum" sz="quarter" idx="12"/>
          </p:nvPr>
        </p:nvSpPr>
        <p:spPr/>
        <p:txBody>
          <a:bodyPr/>
          <a:lstStyle/>
          <a:p>
            <a:fld id="{35747434-7036-48DB-A148-6B3D8EE75CDA}" type="slidenum">
              <a:rPr lang="en-US" smtClean="0"/>
              <a:t>16</a:t>
            </a:fld>
            <a:endParaRPr lang="en-US"/>
          </a:p>
        </p:txBody>
      </p:sp>
    </p:spTree>
    <p:extLst>
      <p:ext uri="{BB962C8B-B14F-4D97-AF65-F5344CB8AC3E}">
        <p14:creationId xmlns:p14="http://schemas.microsoft.com/office/powerpoint/2010/main" val="13476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04CF22-3E47-85B0-1513-5A7388A7E927}"/>
              </a:ext>
            </a:extLst>
          </p:cNvPr>
          <p:cNvSpPr>
            <a:spLocks noGrp="1"/>
          </p:cNvSpPr>
          <p:nvPr>
            <p:ph type="title"/>
          </p:nvPr>
        </p:nvSpPr>
        <p:spPr>
          <a:xfrm>
            <a:off x="777240" y="365125"/>
            <a:ext cx="10659110" cy="5922941"/>
          </a:xfrm>
        </p:spPr>
        <p:txBody>
          <a:bodyPr/>
          <a:lstStyle/>
          <a:p>
            <a:r>
              <a:rPr lang="it-IT" dirty="0"/>
              <a:t>Ecco un anticipo…</a:t>
            </a:r>
          </a:p>
        </p:txBody>
      </p:sp>
      <p:sp>
        <p:nvSpPr>
          <p:cNvPr id="3" name="Segnaposto data 2">
            <a:extLst>
              <a:ext uri="{FF2B5EF4-FFF2-40B4-BE49-F238E27FC236}">
                <a16:creationId xmlns:a16="http://schemas.microsoft.com/office/drawing/2014/main" id="{EB17C5ED-763F-1D23-0632-984896A165F3}"/>
              </a:ext>
            </a:extLst>
          </p:cNvPr>
          <p:cNvSpPr>
            <a:spLocks noGrp="1"/>
          </p:cNvSpPr>
          <p:nvPr>
            <p:ph type="dt" sz="half" idx="10"/>
          </p:nvPr>
        </p:nvSpPr>
        <p:spPr/>
        <p:txBody>
          <a:bodyPr/>
          <a:lstStyle/>
          <a:p>
            <a:fld id="{573B99BD-7418-DC4C-A6BA-06BB5DC49E43}" type="datetime1">
              <a:rPr lang="it-IT" smtClean="0"/>
              <a:t>19/05/22</a:t>
            </a:fld>
            <a:endParaRPr lang="en-US"/>
          </a:p>
        </p:txBody>
      </p:sp>
      <p:sp>
        <p:nvSpPr>
          <p:cNvPr id="4" name="Segnaposto piè di pagina 3">
            <a:extLst>
              <a:ext uri="{FF2B5EF4-FFF2-40B4-BE49-F238E27FC236}">
                <a16:creationId xmlns:a16="http://schemas.microsoft.com/office/drawing/2014/main" id="{464F26C5-9153-87FE-1D7F-BCE2AAA35BDF}"/>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C7C66C5F-A339-5811-503A-F9E5B3638DC0}"/>
              </a:ext>
            </a:extLst>
          </p:cNvPr>
          <p:cNvSpPr>
            <a:spLocks noGrp="1"/>
          </p:cNvSpPr>
          <p:nvPr>
            <p:ph type="sldNum" sz="quarter" idx="12"/>
          </p:nvPr>
        </p:nvSpPr>
        <p:spPr/>
        <p:txBody>
          <a:bodyPr/>
          <a:lstStyle/>
          <a:p>
            <a:fld id="{35747434-7036-48DB-A148-6B3D8EE75CDA}" type="slidenum">
              <a:rPr lang="en-US" smtClean="0"/>
              <a:t>17</a:t>
            </a:fld>
            <a:endParaRPr lang="en-US"/>
          </a:p>
        </p:txBody>
      </p:sp>
    </p:spTree>
    <p:extLst>
      <p:ext uri="{BB962C8B-B14F-4D97-AF65-F5344CB8AC3E}">
        <p14:creationId xmlns:p14="http://schemas.microsoft.com/office/powerpoint/2010/main" val="214841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B606D9-87D3-E478-FF5A-5BC088053E3D}"/>
              </a:ext>
            </a:extLst>
          </p:cNvPr>
          <p:cNvSpPr>
            <a:spLocks noGrp="1"/>
          </p:cNvSpPr>
          <p:nvPr>
            <p:ph type="title"/>
          </p:nvPr>
        </p:nvSpPr>
        <p:spPr/>
        <p:txBody>
          <a:bodyPr/>
          <a:lstStyle/>
          <a:p>
            <a:endParaRPr lang="it-IT" dirty="0"/>
          </a:p>
        </p:txBody>
      </p:sp>
      <p:pic>
        <p:nvPicPr>
          <p:cNvPr id="4" name="Immagine 3" descr="Immagine che contiene testo, documento&#10;&#10;Descrizione generata automaticamente">
            <a:extLst>
              <a:ext uri="{FF2B5EF4-FFF2-40B4-BE49-F238E27FC236}">
                <a16:creationId xmlns:a16="http://schemas.microsoft.com/office/drawing/2014/main" id="{49B63DCB-BCF5-96EE-3D01-A1AA0E894D4D}"/>
              </a:ext>
            </a:extLst>
          </p:cNvPr>
          <p:cNvPicPr>
            <a:picLocks noChangeAspect="1"/>
          </p:cNvPicPr>
          <p:nvPr/>
        </p:nvPicPr>
        <p:blipFill>
          <a:blip r:embed="rId2"/>
          <a:stretch>
            <a:fillRect/>
          </a:stretch>
        </p:blipFill>
        <p:spPr>
          <a:xfrm>
            <a:off x="0" y="0"/>
            <a:ext cx="12191999" cy="6858000"/>
          </a:xfrm>
          <a:prstGeom prst="rect">
            <a:avLst/>
          </a:prstGeom>
        </p:spPr>
      </p:pic>
      <p:sp>
        <p:nvSpPr>
          <p:cNvPr id="3" name="Segnaposto data 2">
            <a:extLst>
              <a:ext uri="{FF2B5EF4-FFF2-40B4-BE49-F238E27FC236}">
                <a16:creationId xmlns:a16="http://schemas.microsoft.com/office/drawing/2014/main" id="{9B6B0238-B934-94AE-CC6A-10F1297D8484}"/>
              </a:ext>
            </a:extLst>
          </p:cNvPr>
          <p:cNvSpPr>
            <a:spLocks noGrp="1"/>
          </p:cNvSpPr>
          <p:nvPr>
            <p:ph type="dt" sz="half" idx="10"/>
          </p:nvPr>
        </p:nvSpPr>
        <p:spPr/>
        <p:txBody>
          <a:bodyPr/>
          <a:lstStyle/>
          <a:p>
            <a:fld id="{639CCB21-A305-EC4B-B9E6-E3618FF52E72}" type="datetime1">
              <a:rPr lang="it-IT" smtClean="0"/>
              <a:t>19/05/22</a:t>
            </a:fld>
            <a:endParaRPr lang="en-US"/>
          </a:p>
        </p:txBody>
      </p:sp>
      <p:sp>
        <p:nvSpPr>
          <p:cNvPr id="5" name="Segnaposto piè di pagina 4">
            <a:extLst>
              <a:ext uri="{FF2B5EF4-FFF2-40B4-BE49-F238E27FC236}">
                <a16:creationId xmlns:a16="http://schemas.microsoft.com/office/drawing/2014/main" id="{39A9BBDD-3FF3-22E7-D538-0A0C187975C2}"/>
              </a:ext>
            </a:extLst>
          </p:cNvPr>
          <p:cNvSpPr>
            <a:spLocks noGrp="1"/>
          </p:cNvSpPr>
          <p:nvPr>
            <p:ph type="ftr" sz="quarter" idx="11"/>
          </p:nvPr>
        </p:nvSpPr>
        <p:spPr/>
        <p:txBody>
          <a:bodyPr/>
          <a:lstStyle/>
          <a:p>
            <a:r>
              <a:rPr lang="en-US"/>
              <a:t>prof Carlini, corsi aziendali, produzione snella</a:t>
            </a:r>
          </a:p>
        </p:txBody>
      </p:sp>
      <p:sp>
        <p:nvSpPr>
          <p:cNvPr id="6" name="Segnaposto numero diapositiva 5">
            <a:extLst>
              <a:ext uri="{FF2B5EF4-FFF2-40B4-BE49-F238E27FC236}">
                <a16:creationId xmlns:a16="http://schemas.microsoft.com/office/drawing/2014/main" id="{C5263618-3DD3-C5A3-CE37-C7D37A1328FD}"/>
              </a:ext>
            </a:extLst>
          </p:cNvPr>
          <p:cNvSpPr>
            <a:spLocks noGrp="1"/>
          </p:cNvSpPr>
          <p:nvPr>
            <p:ph type="sldNum" sz="quarter" idx="12"/>
          </p:nvPr>
        </p:nvSpPr>
        <p:spPr/>
        <p:txBody>
          <a:bodyPr/>
          <a:lstStyle/>
          <a:p>
            <a:fld id="{35747434-7036-48DB-A148-6B3D8EE75CDA}" type="slidenum">
              <a:rPr lang="en-US" smtClean="0"/>
              <a:t>18</a:t>
            </a:fld>
            <a:endParaRPr lang="en-US"/>
          </a:p>
        </p:txBody>
      </p:sp>
    </p:spTree>
    <p:extLst>
      <p:ext uri="{BB962C8B-B14F-4D97-AF65-F5344CB8AC3E}">
        <p14:creationId xmlns:p14="http://schemas.microsoft.com/office/powerpoint/2010/main" val="3445514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4C1F0202-B978-B3CC-DAA4-2643B1C32A05}"/>
              </a:ext>
            </a:extLst>
          </p:cNvPr>
          <p:cNvPicPr>
            <a:picLocks noChangeAspect="1"/>
          </p:cNvPicPr>
          <p:nvPr/>
        </p:nvPicPr>
        <p:blipFill>
          <a:blip r:embed="rId2"/>
          <a:stretch>
            <a:fillRect/>
          </a:stretch>
        </p:blipFill>
        <p:spPr>
          <a:xfrm>
            <a:off x="0" y="0"/>
            <a:ext cx="12192000" cy="6858000"/>
          </a:xfrm>
          <a:prstGeom prst="rect">
            <a:avLst/>
          </a:prstGeom>
        </p:spPr>
      </p:pic>
      <p:sp>
        <p:nvSpPr>
          <p:cNvPr id="2" name="Segnaposto data 1">
            <a:extLst>
              <a:ext uri="{FF2B5EF4-FFF2-40B4-BE49-F238E27FC236}">
                <a16:creationId xmlns:a16="http://schemas.microsoft.com/office/drawing/2014/main" id="{C5A0D1A9-82DC-9D54-84D0-FC8EC1CC4F38}"/>
              </a:ext>
            </a:extLst>
          </p:cNvPr>
          <p:cNvSpPr>
            <a:spLocks noGrp="1"/>
          </p:cNvSpPr>
          <p:nvPr>
            <p:ph type="dt" sz="half" idx="10"/>
          </p:nvPr>
        </p:nvSpPr>
        <p:spPr/>
        <p:txBody>
          <a:bodyPr/>
          <a:lstStyle/>
          <a:p>
            <a:fld id="{AFA93420-C8BC-F241-A00E-5E71F0651E8F}" type="datetime1">
              <a:rPr lang="it-IT" smtClean="0"/>
              <a:t>19/05/22</a:t>
            </a:fld>
            <a:endParaRPr lang="en-US"/>
          </a:p>
        </p:txBody>
      </p:sp>
      <p:sp>
        <p:nvSpPr>
          <p:cNvPr id="4" name="Segnaposto piè di pagina 3">
            <a:extLst>
              <a:ext uri="{FF2B5EF4-FFF2-40B4-BE49-F238E27FC236}">
                <a16:creationId xmlns:a16="http://schemas.microsoft.com/office/drawing/2014/main" id="{8F8F3F7D-9D12-E338-040F-265D0D02111A}"/>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E2A9D852-8B02-6277-4C2A-5F540DBC4850}"/>
              </a:ext>
            </a:extLst>
          </p:cNvPr>
          <p:cNvSpPr>
            <a:spLocks noGrp="1"/>
          </p:cNvSpPr>
          <p:nvPr>
            <p:ph type="sldNum" sz="quarter" idx="12"/>
          </p:nvPr>
        </p:nvSpPr>
        <p:spPr/>
        <p:txBody>
          <a:bodyPr/>
          <a:lstStyle/>
          <a:p>
            <a:fld id="{35747434-7036-48DB-A148-6B3D8EE75CDA}" type="slidenum">
              <a:rPr lang="en-US" smtClean="0"/>
              <a:t>19</a:t>
            </a:fld>
            <a:endParaRPr lang="en-US"/>
          </a:p>
        </p:txBody>
      </p:sp>
    </p:spTree>
    <p:extLst>
      <p:ext uri="{BB962C8B-B14F-4D97-AF65-F5344CB8AC3E}">
        <p14:creationId xmlns:p14="http://schemas.microsoft.com/office/powerpoint/2010/main" val="263295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04832-5324-7C48-AA6E-26D2D2A0E551}"/>
              </a:ext>
            </a:extLst>
          </p:cNvPr>
          <p:cNvSpPr>
            <a:spLocks noGrp="1"/>
          </p:cNvSpPr>
          <p:nvPr>
            <p:ph type="title"/>
          </p:nvPr>
        </p:nvSpPr>
        <p:spPr>
          <a:xfrm>
            <a:off x="777240" y="365125"/>
            <a:ext cx="10659110" cy="5451213"/>
          </a:xfrm>
        </p:spPr>
        <p:txBody>
          <a:bodyPr>
            <a:normAutofit/>
          </a:bodyPr>
          <a:lstStyle/>
          <a:p>
            <a:pPr algn="ctr"/>
            <a:r>
              <a:rPr lang="it-IT" dirty="0"/>
              <a:t>Nella lezione precedente abbiamo iniziato a focalizzare e schematizzare la dimensione lavorativa attuale. </a:t>
            </a:r>
          </a:p>
        </p:txBody>
      </p:sp>
      <p:sp>
        <p:nvSpPr>
          <p:cNvPr id="3" name="Segnaposto data 2">
            <a:extLst>
              <a:ext uri="{FF2B5EF4-FFF2-40B4-BE49-F238E27FC236}">
                <a16:creationId xmlns:a16="http://schemas.microsoft.com/office/drawing/2014/main" id="{1ED1EE97-F08D-89A4-104B-F4042EF17B0B}"/>
              </a:ext>
            </a:extLst>
          </p:cNvPr>
          <p:cNvSpPr>
            <a:spLocks noGrp="1"/>
          </p:cNvSpPr>
          <p:nvPr>
            <p:ph type="dt" sz="half" idx="10"/>
          </p:nvPr>
        </p:nvSpPr>
        <p:spPr/>
        <p:txBody>
          <a:bodyPr/>
          <a:lstStyle/>
          <a:p>
            <a:fld id="{D5DC8824-44F7-874A-AB97-1701B95ABDB3}" type="datetime1">
              <a:rPr lang="it-IT" smtClean="0"/>
              <a:t>19/05/22</a:t>
            </a:fld>
            <a:endParaRPr lang="en-US"/>
          </a:p>
        </p:txBody>
      </p:sp>
      <p:sp>
        <p:nvSpPr>
          <p:cNvPr id="4" name="Segnaposto piè di pagina 3">
            <a:extLst>
              <a:ext uri="{FF2B5EF4-FFF2-40B4-BE49-F238E27FC236}">
                <a16:creationId xmlns:a16="http://schemas.microsoft.com/office/drawing/2014/main" id="{208438CE-ED40-5C2A-BBF8-A22648D73138}"/>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849B1CD1-E0AB-D7CE-79CC-9989B3909B9E}"/>
              </a:ext>
            </a:extLst>
          </p:cNvPr>
          <p:cNvSpPr>
            <a:spLocks noGrp="1"/>
          </p:cNvSpPr>
          <p:nvPr>
            <p:ph type="sldNum" sz="quarter" idx="12"/>
          </p:nvPr>
        </p:nvSpPr>
        <p:spPr/>
        <p:txBody>
          <a:bodyPr/>
          <a:lstStyle/>
          <a:p>
            <a:fld id="{35747434-7036-48DB-A148-6B3D8EE75CDA}" type="slidenum">
              <a:rPr lang="en-US" smtClean="0"/>
              <a:t>2</a:t>
            </a:fld>
            <a:endParaRPr lang="en-US"/>
          </a:p>
        </p:txBody>
      </p:sp>
    </p:spTree>
    <p:extLst>
      <p:ext uri="{BB962C8B-B14F-4D97-AF65-F5344CB8AC3E}">
        <p14:creationId xmlns:p14="http://schemas.microsoft.com/office/powerpoint/2010/main" val="2688868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3EE661A5-DCC6-9765-35E3-46C472354B31}"/>
              </a:ext>
            </a:extLst>
          </p:cNvPr>
          <p:cNvPicPr>
            <a:picLocks noChangeAspect="1"/>
          </p:cNvPicPr>
          <p:nvPr/>
        </p:nvPicPr>
        <p:blipFill>
          <a:blip r:embed="rId2"/>
          <a:stretch>
            <a:fillRect/>
          </a:stretch>
        </p:blipFill>
        <p:spPr>
          <a:xfrm>
            <a:off x="0" y="0"/>
            <a:ext cx="12192000" cy="6858000"/>
          </a:xfrm>
          <a:prstGeom prst="rect">
            <a:avLst/>
          </a:prstGeom>
        </p:spPr>
      </p:pic>
      <p:sp>
        <p:nvSpPr>
          <p:cNvPr id="2" name="Segnaposto data 1">
            <a:extLst>
              <a:ext uri="{FF2B5EF4-FFF2-40B4-BE49-F238E27FC236}">
                <a16:creationId xmlns:a16="http://schemas.microsoft.com/office/drawing/2014/main" id="{A4E598B6-21EF-7F84-C303-BDD7811EC531}"/>
              </a:ext>
            </a:extLst>
          </p:cNvPr>
          <p:cNvSpPr>
            <a:spLocks noGrp="1"/>
          </p:cNvSpPr>
          <p:nvPr>
            <p:ph type="dt" sz="half" idx="10"/>
          </p:nvPr>
        </p:nvSpPr>
        <p:spPr/>
        <p:txBody>
          <a:bodyPr/>
          <a:lstStyle/>
          <a:p>
            <a:fld id="{E11C455F-C21F-E747-AA08-FE5B779E979E}" type="datetime1">
              <a:rPr lang="it-IT" smtClean="0"/>
              <a:t>19/05/22</a:t>
            </a:fld>
            <a:endParaRPr lang="en-US"/>
          </a:p>
        </p:txBody>
      </p:sp>
      <p:sp>
        <p:nvSpPr>
          <p:cNvPr id="4" name="Segnaposto piè di pagina 3">
            <a:extLst>
              <a:ext uri="{FF2B5EF4-FFF2-40B4-BE49-F238E27FC236}">
                <a16:creationId xmlns:a16="http://schemas.microsoft.com/office/drawing/2014/main" id="{18D1777B-77D7-D12A-E0D0-F85CB35238A0}"/>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E6B2B6A9-470D-7CA6-2253-794429970A76}"/>
              </a:ext>
            </a:extLst>
          </p:cNvPr>
          <p:cNvSpPr>
            <a:spLocks noGrp="1"/>
          </p:cNvSpPr>
          <p:nvPr>
            <p:ph type="sldNum" sz="quarter" idx="12"/>
          </p:nvPr>
        </p:nvSpPr>
        <p:spPr/>
        <p:txBody>
          <a:bodyPr/>
          <a:lstStyle/>
          <a:p>
            <a:fld id="{35747434-7036-48DB-A148-6B3D8EE75CDA}" type="slidenum">
              <a:rPr lang="en-US" smtClean="0"/>
              <a:t>20</a:t>
            </a:fld>
            <a:endParaRPr lang="en-US"/>
          </a:p>
        </p:txBody>
      </p:sp>
    </p:spTree>
    <p:extLst>
      <p:ext uri="{BB962C8B-B14F-4D97-AF65-F5344CB8AC3E}">
        <p14:creationId xmlns:p14="http://schemas.microsoft.com/office/powerpoint/2010/main" val="1379565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726070B-3781-2ACB-BBFA-FB90EFD3675D}"/>
              </a:ext>
            </a:extLst>
          </p:cNvPr>
          <p:cNvPicPr>
            <a:picLocks noChangeAspect="1"/>
          </p:cNvPicPr>
          <p:nvPr/>
        </p:nvPicPr>
        <p:blipFill>
          <a:blip r:embed="rId2"/>
          <a:stretch>
            <a:fillRect/>
          </a:stretch>
        </p:blipFill>
        <p:spPr>
          <a:xfrm>
            <a:off x="0" y="0"/>
            <a:ext cx="12192000" cy="6858000"/>
          </a:xfrm>
          <a:prstGeom prst="rect">
            <a:avLst/>
          </a:prstGeom>
        </p:spPr>
      </p:pic>
      <p:sp>
        <p:nvSpPr>
          <p:cNvPr id="2" name="Segnaposto data 1">
            <a:extLst>
              <a:ext uri="{FF2B5EF4-FFF2-40B4-BE49-F238E27FC236}">
                <a16:creationId xmlns:a16="http://schemas.microsoft.com/office/drawing/2014/main" id="{33A9AB26-4264-8BAA-9308-3D18C8BE4150}"/>
              </a:ext>
            </a:extLst>
          </p:cNvPr>
          <p:cNvSpPr>
            <a:spLocks noGrp="1"/>
          </p:cNvSpPr>
          <p:nvPr>
            <p:ph type="dt" sz="half" idx="10"/>
          </p:nvPr>
        </p:nvSpPr>
        <p:spPr/>
        <p:txBody>
          <a:bodyPr/>
          <a:lstStyle/>
          <a:p>
            <a:fld id="{23DDEBC5-0421-F54B-8231-48BDD8CF778E}" type="datetime1">
              <a:rPr lang="it-IT" smtClean="0"/>
              <a:t>19/05/22</a:t>
            </a:fld>
            <a:endParaRPr lang="en-US"/>
          </a:p>
        </p:txBody>
      </p:sp>
      <p:sp>
        <p:nvSpPr>
          <p:cNvPr id="4" name="Segnaposto piè di pagina 3">
            <a:extLst>
              <a:ext uri="{FF2B5EF4-FFF2-40B4-BE49-F238E27FC236}">
                <a16:creationId xmlns:a16="http://schemas.microsoft.com/office/drawing/2014/main" id="{BE3B8B9A-7A76-3238-85A4-28F9A6AB45E9}"/>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2181A808-1B13-B1EC-3BAB-E84BEC4F5F50}"/>
              </a:ext>
            </a:extLst>
          </p:cNvPr>
          <p:cNvSpPr>
            <a:spLocks noGrp="1"/>
          </p:cNvSpPr>
          <p:nvPr>
            <p:ph type="sldNum" sz="quarter" idx="12"/>
          </p:nvPr>
        </p:nvSpPr>
        <p:spPr/>
        <p:txBody>
          <a:bodyPr/>
          <a:lstStyle/>
          <a:p>
            <a:fld id="{35747434-7036-48DB-A148-6B3D8EE75CDA}" type="slidenum">
              <a:rPr lang="en-US" smtClean="0"/>
              <a:t>21</a:t>
            </a:fld>
            <a:endParaRPr lang="en-US"/>
          </a:p>
        </p:txBody>
      </p:sp>
    </p:spTree>
    <p:extLst>
      <p:ext uri="{BB962C8B-B14F-4D97-AF65-F5344CB8AC3E}">
        <p14:creationId xmlns:p14="http://schemas.microsoft.com/office/powerpoint/2010/main" val="1190252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CCA431A-2889-1DB6-A206-A7AAECF7B4F5}"/>
              </a:ext>
            </a:extLst>
          </p:cNvPr>
          <p:cNvPicPr>
            <a:picLocks noChangeAspect="1"/>
          </p:cNvPicPr>
          <p:nvPr/>
        </p:nvPicPr>
        <p:blipFill>
          <a:blip r:embed="rId2"/>
          <a:stretch>
            <a:fillRect/>
          </a:stretch>
        </p:blipFill>
        <p:spPr>
          <a:xfrm>
            <a:off x="1309208" y="0"/>
            <a:ext cx="9573584" cy="6858000"/>
          </a:xfrm>
          <a:prstGeom prst="rect">
            <a:avLst/>
          </a:prstGeom>
        </p:spPr>
      </p:pic>
      <p:sp>
        <p:nvSpPr>
          <p:cNvPr id="2" name="Segnaposto data 1">
            <a:extLst>
              <a:ext uri="{FF2B5EF4-FFF2-40B4-BE49-F238E27FC236}">
                <a16:creationId xmlns:a16="http://schemas.microsoft.com/office/drawing/2014/main" id="{B53CCE2B-A01A-391C-D4BD-F72E046A0664}"/>
              </a:ext>
            </a:extLst>
          </p:cNvPr>
          <p:cNvSpPr>
            <a:spLocks noGrp="1"/>
          </p:cNvSpPr>
          <p:nvPr>
            <p:ph type="dt" sz="half" idx="10"/>
          </p:nvPr>
        </p:nvSpPr>
        <p:spPr/>
        <p:txBody>
          <a:bodyPr/>
          <a:lstStyle/>
          <a:p>
            <a:fld id="{9C27120F-C1B9-AB4E-A6C1-A993D2ACD692}" type="datetime1">
              <a:rPr lang="it-IT" smtClean="0"/>
              <a:t>19/05/22</a:t>
            </a:fld>
            <a:endParaRPr lang="en-US"/>
          </a:p>
        </p:txBody>
      </p:sp>
      <p:sp>
        <p:nvSpPr>
          <p:cNvPr id="4" name="Segnaposto piè di pagina 3">
            <a:extLst>
              <a:ext uri="{FF2B5EF4-FFF2-40B4-BE49-F238E27FC236}">
                <a16:creationId xmlns:a16="http://schemas.microsoft.com/office/drawing/2014/main" id="{C967AD85-4B9C-2028-48A1-4EA89F9F104A}"/>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575686E8-43D6-B3EA-4D2D-ED4CA3D29FB2}"/>
              </a:ext>
            </a:extLst>
          </p:cNvPr>
          <p:cNvSpPr>
            <a:spLocks noGrp="1"/>
          </p:cNvSpPr>
          <p:nvPr>
            <p:ph type="sldNum" sz="quarter" idx="12"/>
          </p:nvPr>
        </p:nvSpPr>
        <p:spPr/>
        <p:txBody>
          <a:bodyPr/>
          <a:lstStyle/>
          <a:p>
            <a:fld id="{35747434-7036-48DB-A148-6B3D8EE75CDA}" type="slidenum">
              <a:rPr lang="en-US" smtClean="0"/>
              <a:t>22</a:t>
            </a:fld>
            <a:endParaRPr lang="en-US"/>
          </a:p>
        </p:txBody>
      </p:sp>
    </p:spTree>
    <p:extLst>
      <p:ext uri="{BB962C8B-B14F-4D97-AF65-F5344CB8AC3E}">
        <p14:creationId xmlns:p14="http://schemas.microsoft.com/office/powerpoint/2010/main" val="857864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avolo&#10;&#10;Descrizione generata automaticamente">
            <a:extLst>
              <a:ext uri="{FF2B5EF4-FFF2-40B4-BE49-F238E27FC236}">
                <a16:creationId xmlns:a16="http://schemas.microsoft.com/office/drawing/2014/main" id="{38814BBF-25F3-C8C7-22D8-9355DAABF585}"/>
              </a:ext>
            </a:extLst>
          </p:cNvPr>
          <p:cNvPicPr>
            <a:picLocks noChangeAspect="1"/>
          </p:cNvPicPr>
          <p:nvPr/>
        </p:nvPicPr>
        <p:blipFill>
          <a:blip r:embed="rId2"/>
          <a:stretch>
            <a:fillRect/>
          </a:stretch>
        </p:blipFill>
        <p:spPr>
          <a:xfrm>
            <a:off x="1309208" y="0"/>
            <a:ext cx="9573584" cy="6858000"/>
          </a:xfrm>
          <a:prstGeom prst="rect">
            <a:avLst/>
          </a:prstGeom>
        </p:spPr>
      </p:pic>
      <p:sp>
        <p:nvSpPr>
          <p:cNvPr id="2" name="Segnaposto data 1">
            <a:extLst>
              <a:ext uri="{FF2B5EF4-FFF2-40B4-BE49-F238E27FC236}">
                <a16:creationId xmlns:a16="http://schemas.microsoft.com/office/drawing/2014/main" id="{CD95CA6F-8EFE-D098-967A-37E91D689A65}"/>
              </a:ext>
            </a:extLst>
          </p:cNvPr>
          <p:cNvSpPr>
            <a:spLocks noGrp="1"/>
          </p:cNvSpPr>
          <p:nvPr>
            <p:ph type="dt" sz="half" idx="10"/>
          </p:nvPr>
        </p:nvSpPr>
        <p:spPr/>
        <p:txBody>
          <a:bodyPr/>
          <a:lstStyle/>
          <a:p>
            <a:fld id="{E31AF74B-3B96-D343-B799-E609D956AAE8}" type="datetime1">
              <a:rPr lang="it-IT" smtClean="0"/>
              <a:t>19/05/22</a:t>
            </a:fld>
            <a:endParaRPr lang="en-US"/>
          </a:p>
        </p:txBody>
      </p:sp>
      <p:sp>
        <p:nvSpPr>
          <p:cNvPr id="4" name="Segnaposto piè di pagina 3">
            <a:extLst>
              <a:ext uri="{FF2B5EF4-FFF2-40B4-BE49-F238E27FC236}">
                <a16:creationId xmlns:a16="http://schemas.microsoft.com/office/drawing/2014/main" id="{F9654644-A18A-032D-F9D6-D6BE269FD50A}"/>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90D1F575-2404-DEF8-E538-64D6104D906B}"/>
              </a:ext>
            </a:extLst>
          </p:cNvPr>
          <p:cNvSpPr>
            <a:spLocks noGrp="1"/>
          </p:cNvSpPr>
          <p:nvPr>
            <p:ph type="sldNum" sz="quarter" idx="12"/>
          </p:nvPr>
        </p:nvSpPr>
        <p:spPr/>
        <p:txBody>
          <a:bodyPr/>
          <a:lstStyle/>
          <a:p>
            <a:fld id="{35747434-7036-48DB-A148-6B3D8EE75CDA}" type="slidenum">
              <a:rPr lang="en-US" smtClean="0"/>
              <a:t>23</a:t>
            </a:fld>
            <a:endParaRPr lang="en-US"/>
          </a:p>
        </p:txBody>
      </p:sp>
    </p:spTree>
    <p:extLst>
      <p:ext uri="{BB962C8B-B14F-4D97-AF65-F5344CB8AC3E}">
        <p14:creationId xmlns:p14="http://schemas.microsoft.com/office/powerpoint/2010/main" val="3963930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4AB144-BCC2-5605-0B96-62C308CC677F}"/>
              </a:ext>
            </a:extLst>
          </p:cNvPr>
          <p:cNvSpPr>
            <a:spLocks noGrp="1"/>
          </p:cNvSpPr>
          <p:nvPr>
            <p:ph type="title"/>
          </p:nvPr>
        </p:nvSpPr>
        <p:spPr>
          <a:xfrm>
            <a:off x="777240" y="365125"/>
            <a:ext cx="10659110" cy="5871714"/>
          </a:xfrm>
        </p:spPr>
        <p:txBody>
          <a:bodyPr>
            <a:normAutofit fontScale="90000"/>
          </a:bodyPr>
          <a:lstStyle/>
          <a:p>
            <a:r>
              <a:rPr lang="it-IT" dirty="0"/>
              <a:t>Per sviluppare quanto appena mostrato, in dottrina si parla di 7 passaggi. </a:t>
            </a:r>
            <a:br>
              <a:rPr lang="it-IT" dirty="0"/>
            </a:br>
            <a:r>
              <a:rPr lang="it-IT" dirty="0"/>
              <a:t>Il noioso dell’intero sistema è l’ossessivo richiamo ai 7 come 11 passaggi quindi 23 principi, 5 «</a:t>
            </a:r>
            <a:r>
              <a:rPr lang="it-IT" dirty="0" err="1"/>
              <a:t>s</a:t>
            </a:r>
            <a:r>
              <a:rPr lang="it-IT" dirty="0"/>
              <a:t>» e così via: pazienza, la dottrina è ancora in evoluzione tanto che sarà poi superata da altra moda. </a:t>
            </a:r>
          </a:p>
        </p:txBody>
      </p:sp>
      <p:sp>
        <p:nvSpPr>
          <p:cNvPr id="3" name="Segnaposto data 2">
            <a:extLst>
              <a:ext uri="{FF2B5EF4-FFF2-40B4-BE49-F238E27FC236}">
                <a16:creationId xmlns:a16="http://schemas.microsoft.com/office/drawing/2014/main" id="{FEC3C4B6-9D28-DAF9-188C-489B0E4C2CCD}"/>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D99425F3-8116-A2B5-81D0-84CEAFB5B589}"/>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7F1A9BA0-DEDC-1C3C-5878-7046D5C369DD}"/>
              </a:ext>
            </a:extLst>
          </p:cNvPr>
          <p:cNvSpPr>
            <a:spLocks noGrp="1"/>
          </p:cNvSpPr>
          <p:nvPr>
            <p:ph type="sldNum" sz="quarter" idx="12"/>
          </p:nvPr>
        </p:nvSpPr>
        <p:spPr/>
        <p:txBody>
          <a:bodyPr/>
          <a:lstStyle/>
          <a:p>
            <a:fld id="{35747434-7036-48DB-A148-6B3D8EE75CDA}" type="slidenum">
              <a:rPr lang="en-US" smtClean="0"/>
              <a:t>24</a:t>
            </a:fld>
            <a:endParaRPr lang="en-US"/>
          </a:p>
        </p:txBody>
      </p:sp>
    </p:spTree>
    <p:extLst>
      <p:ext uri="{BB962C8B-B14F-4D97-AF65-F5344CB8AC3E}">
        <p14:creationId xmlns:p14="http://schemas.microsoft.com/office/powerpoint/2010/main" val="689207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D45009-A891-1B9A-6361-375EFF889C50}"/>
              </a:ext>
            </a:extLst>
          </p:cNvPr>
          <p:cNvSpPr>
            <a:spLocks noGrp="1"/>
          </p:cNvSpPr>
          <p:nvPr>
            <p:ph type="title"/>
          </p:nvPr>
        </p:nvSpPr>
        <p:spPr>
          <a:xfrm>
            <a:off x="777240" y="365125"/>
            <a:ext cx="10659110" cy="5584738"/>
          </a:xfrm>
        </p:spPr>
        <p:txBody>
          <a:bodyPr>
            <a:normAutofit/>
          </a:bodyPr>
          <a:lstStyle/>
          <a:p>
            <a:r>
              <a:rPr lang="it-IT" dirty="0"/>
              <a:t>Voglio ricordare almeno le ultime 3 mode di pensiero aziendale dal 1990 ad oggi 2022:</a:t>
            </a:r>
            <a:br>
              <a:rPr lang="it-IT" dirty="0"/>
            </a:br>
            <a:r>
              <a:rPr lang="it-IT" dirty="0"/>
              <a:t>- vendita strategica;</a:t>
            </a:r>
            <a:br>
              <a:rPr lang="it-IT" dirty="0"/>
            </a:br>
            <a:r>
              <a:rPr lang="it-IT" dirty="0"/>
              <a:t>- PNL (programmazione neuro linguistica);</a:t>
            </a:r>
            <a:br>
              <a:rPr lang="it-IT" dirty="0"/>
            </a:br>
            <a:r>
              <a:rPr lang="it-IT" dirty="0"/>
              <a:t>- Produzione snella</a:t>
            </a:r>
          </a:p>
        </p:txBody>
      </p:sp>
      <p:sp>
        <p:nvSpPr>
          <p:cNvPr id="3" name="Segnaposto data 2">
            <a:extLst>
              <a:ext uri="{FF2B5EF4-FFF2-40B4-BE49-F238E27FC236}">
                <a16:creationId xmlns:a16="http://schemas.microsoft.com/office/drawing/2014/main" id="{A242965F-D2A2-0BEF-630F-8F45F4D5C30F}"/>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7B168F54-C388-8DAC-6DF5-0DF3C8CABDEC}"/>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76073396-EA2A-92DA-9818-FC35AD4327BB}"/>
              </a:ext>
            </a:extLst>
          </p:cNvPr>
          <p:cNvSpPr>
            <a:spLocks noGrp="1"/>
          </p:cNvSpPr>
          <p:nvPr>
            <p:ph type="sldNum" sz="quarter" idx="12"/>
          </p:nvPr>
        </p:nvSpPr>
        <p:spPr/>
        <p:txBody>
          <a:bodyPr/>
          <a:lstStyle/>
          <a:p>
            <a:fld id="{35747434-7036-48DB-A148-6B3D8EE75CDA}" type="slidenum">
              <a:rPr lang="en-US" smtClean="0"/>
              <a:t>25</a:t>
            </a:fld>
            <a:endParaRPr lang="en-US"/>
          </a:p>
        </p:txBody>
      </p:sp>
    </p:spTree>
    <p:extLst>
      <p:ext uri="{BB962C8B-B14F-4D97-AF65-F5344CB8AC3E}">
        <p14:creationId xmlns:p14="http://schemas.microsoft.com/office/powerpoint/2010/main" val="2830564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1AC524-CBAD-96A1-D70B-D699A4693B5C}"/>
              </a:ext>
            </a:extLst>
          </p:cNvPr>
          <p:cNvSpPr>
            <a:spLocks noGrp="1"/>
          </p:cNvSpPr>
          <p:nvPr>
            <p:ph type="title"/>
          </p:nvPr>
        </p:nvSpPr>
        <p:spPr>
          <a:xfrm>
            <a:off x="777240" y="365125"/>
            <a:ext cx="10659110" cy="5663609"/>
          </a:xfrm>
        </p:spPr>
        <p:txBody>
          <a:bodyPr>
            <a:normAutofit/>
          </a:bodyPr>
          <a:lstStyle/>
          <a:p>
            <a:r>
              <a:rPr lang="it-IT" dirty="0"/>
              <a:t>Ed ora i più passi per l’analisi profonda del sistema attuale.</a:t>
            </a:r>
            <a:br>
              <a:rPr lang="it-IT" dirty="0"/>
            </a:br>
            <a:r>
              <a:rPr lang="it-IT" dirty="0"/>
              <a:t> </a:t>
            </a:r>
            <a:br>
              <a:rPr lang="it-IT" dirty="0"/>
            </a:br>
            <a:r>
              <a:rPr lang="it-IT" dirty="0"/>
              <a:t>Il numero 1: definire i requisiti del cliente attraverso l’albero funzionale;</a:t>
            </a:r>
          </a:p>
        </p:txBody>
      </p:sp>
      <p:sp>
        <p:nvSpPr>
          <p:cNvPr id="3" name="Segnaposto data 2">
            <a:extLst>
              <a:ext uri="{FF2B5EF4-FFF2-40B4-BE49-F238E27FC236}">
                <a16:creationId xmlns:a16="http://schemas.microsoft.com/office/drawing/2014/main" id="{0F51C24B-E933-4983-B0A7-86A71EDBAC82}"/>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4819DED1-0A2B-3D74-01D0-70EF55ED81DA}"/>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48DDDBB5-0C20-7A95-9038-6369F5DFA15F}"/>
              </a:ext>
            </a:extLst>
          </p:cNvPr>
          <p:cNvSpPr>
            <a:spLocks noGrp="1"/>
          </p:cNvSpPr>
          <p:nvPr>
            <p:ph type="sldNum" sz="quarter" idx="12"/>
          </p:nvPr>
        </p:nvSpPr>
        <p:spPr/>
        <p:txBody>
          <a:bodyPr/>
          <a:lstStyle/>
          <a:p>
            <a:fld id="{35747434-7036-48DB-A148-6B3D8EE75CDA}" type="slidenum">
              <a:rPr lang="en-US" smtClean="0"/>
              <a:t>26</a:t>
            </a:fld>
            <a:endParaRPr lang="en-US"/>
          </a:p>
        </p:txBody>
      </p:sp>
    </p:spTree>
    <p:extLst>
      <p:ext uri="{BB962C8B-B14F-4D97-AF65-F5344CB8AC3E}">
        <p14:creationId xmlns:p14="http://schemas.microsoft.com/office/powerpoint/2010/main" val="1050818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9A8A4F-D7F8-7CC4-7602-42190E725B16}"/>
              </a:ext>
            </a:extLst>
          </p:cNvPr>
          <p:cNvSpPr>
            <a:spLocks noGrp="1"/>
          </p:cNvSpPr>
          <p:nvPr>
            <p:ph type="title"/>
          </p:nvPr>
        </p:nvSpPr>
        <p:spPr>
          <a:xfrm>
            <a:off x="777240" y="365125"/>
            <a:ext cx="10659110" cy="5758202"/>
          </a:xfrm>
        </p:spPr>
        <p:txBody>
          <a:bodyPr>
            <a:normAutofit/>
          </a:bodyPr>
          <a:lstStyle/>
          <a:p>
            <a:r>
              <a:rPr lang="it-IT" dirty="0"/>
              <a:t>Passo 2: con il metodo gerarchico AHP assegnare un punteggio all’importanza che il cliente riconosce a ogni lettera già descritta nell’albero funzionale (presentazione 20);</a:t>
            </a:r>
          </a:p>
        </p:txBody>
      </p:sp>
      <p:sp>
        <p:nvSpPr>
          <p:cNvPr id="3" name="Segnaposto data 2">
            <a:extLst>
              <a:ext uri="{FF2B5EF4-FFF2-40B4-BE49-F238E27FC236}">
                <a16:creationId xmlns:a16="http://schemas.microsoft.com/office/drawing/2014/main" id="{1B05D0D2-783C-267C-C09B-3D3BEA9AD934}"/>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C8F0AC96-E4FD-FDB2-B057-9269E6D32ABF}"/>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1AAB4640-8215-E8BE-9A31-52AD62C288CA}"/>
              </a:ext>
            </a:extLst>
          </p:cNvPr>
          <p:cNvSpPr>
            <a:spLocks noGrp="1"/>
          </p:cNvSpPr>
          <p:nvPr>
            <p:ph type="sldNum" sz="quarter" idx="12"/>
          </p:nvPr>
        </p:nvSpPr>
        <p:spPr/>
        <p:txBody>
          <a:bodyPr/>
          <a:lstStyle/>
          <a:p>
            <a:fld id="{35747434-7036-48DB-A148-6B3D8EE75CDA}" type="slidenum">
              <a:rPr lang="en-US" smtClean="0"/>
              <a:t>27</a:t>
            </a:fld>
            <a:endParaRPr lang="en-US"/>
          </a:p>
        </p:txBody>
      </p:sp>
    </p:spTree>
    <p:extLst>
      <p:ext uri="{BB962C8B-B14F-4D97-AF65-F5344CB8AC3E}">
        <p14:creationId xmlns:p14="http://schemas.microsoft.com/office/powerpoint/2010/main" val="1790057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CF5EC5-06EC-92C4-98F9-F4149D23A921}"/>
              </a:ext>
            </a:extLst>
          </p:cNvPr>
          <p:cNvSpPr>
            <a:spLocks noGrp="1"/>
          </p:cNvSpPr>
          <p:nvPr>
            <p:ph type="title"/>
          </p:nvPr>
        </p:nvSpPr>
        <p:spPr>
          <a:xfrm>
            <a:off x="777240" y="365125"/>
            <a:ext cx="10659110" cy="5947388"/>
          </a:xfrm>
        </p:spPr>
        <p:txBody>
          <a:bodyPr>
            <a:normAutofit/>
          </a:bodyPr>
          <a:lstStyle/>
          <a:p>
            <a:r>
              <a:rPr lang="it-IT" dirty="0"/>
              <a:t>Passo 3: confrontarsi con la concorrenza attraverso gli occhi del cliente (modello di Kano, presentazione 21);</a:t>
            </a:r>
          </a:p>
        </p:txBody>
      </p:sp>
      <p:sp>
        <p:nvSpPr>
          <p:cNvPr id="3" name="Segnaposto data 2">
            <a:extLst>
              <a:ext uri="{FF2B5EF4-FFF2-40B4-BE49-F238E27FC236}">
                <a16:creationId xmlns:a16="http://schemas.microsoft.com/office/drawing/2014/main" id="{E3A841B6-26A7-8592-2D33-4DE1C613F963}"/>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D2891A26-DFDA-1054-D661-E7F11FB6383E}"/>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B610EE64-FF9F-D863-8423-BEDA831CB332}"/>
              </a:ext>
            </a:extLst>
          </p:cNvPr>
          <p:cNvSpPr>
            <a:spLocks noGrp="1"/>
          </p:cNvSpPr>
          <p:nvPr>
            <p:ph type="sldNum" sz="quarter" idx="12"/>
          </p:nvPr>
        </p:nvSpPr>
        <p:spPr/>
        <p:txBody>
          <a:bodyPr/>
          <a:lstStyle/>
          <a:p>
            <a:fld id="{35747434-7036-48DB-A148-6B3D8EE75CDA}" type="slidenum">
              <a:rPr lang="en-US" smtClean="0"/>
              <a:t>28</a:t>
            </a:fld>
            <a:endParaRPr lang="en-US"/>
          </a:p>
        </p:txBody>
      </p:sp>
    </p:spTree>
    <p:extLst>
      <p:ext uri="{BB962C8B-B14F-4D97-AF65-F5344CB8AC3E}">
        <p14:creationId xmlns:p14="http://schemas.microsoft.com/office/powerpoint/2010/main" val="360069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A6BBF9-10CF-0058-D719-74D3498C5589}"/>
              </a:ext>
            </a:extLst>
          </p:cNvPr>
          <p:cNvSpPr>
            <a:spLocks noGrp="1"/>
          </p:cNvSpPr>
          <p:nvPr>
            <p:ph type="title"/>
          </p:nvPr>
        </p:nvSpPr>
        <p:spPr>
          <a:xfrm>
            <a:off x="777240" y="365125"/>
            <a:ext cx="10659110" cy="5606853"/>
          </a:xfrm>
        </p:spPr>
        <p:txBody>
          <a:bodyPr>
            <a:normAutofit/>
          </a:bodyPr>
          <a:lstStyle/>
          <a:p>
            <a:r>
              <a:rPr lang="it-IT" dirty="0"/>
              <a:t>Passo 4: tradurre ogni requisito del cliente in punti prelevati dalla matrice di </a:t>
            </a:r>
            <a:r>
              <a:rPr lang="it-IT" dirty="0" err="1"/>
              <a:t>Saatey</a:t>
            </a:r>
            <a:r>
              <a:rPr lang="it-IT" dirty="0"/>
              <a:t> (presentazione 19);</a:t>
            </a:r>
          </a:p>
        </p:txBody>
      </p:sp>
      <p:sp>
        <p:nvSpPr>
          <p:cNvPr id="3" name="Segnaposto data 2">
            <a:extLst>
              <a:ext uri="{FF2B5EF4-FFF2-40B4-BE49-F238E27FC236}">
                <a16:creationId xmlns:a16="http://schemas.microsoft.com/office/drawing/2014/main" id="{72A6C864-8704-9ABD-0D48-5FB3596622F2}"/>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EE0ACB02-AD2F-58E7-E594-A016B5A73FE4}"/>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319297F9-0CF2-1470-158C-68962F7C54E6}"/>
              </a:ext>
            </a:extLst>
          </p:cNvPr>
          <p:cNvSpPr>
            <a:spLocks noGrp="1"/>
          </p:cNvSpPr>
          <p:nvPr>
            <p:ph type="sldNum" sz="quarter" idx="12"/>
          </p:nvPr>
        </p:nvSpPr>
        <p:spPr/>
        <p:txBody>
          <a:bodyPr/>
          <a:lstStyle/>
          <a:p>
            <a:fld id="{35747434-7036-48DB-A148-6B3D8EE75CDA}" type="slidenum">
              <a:rPr lang="en-US" smtClean="0"/>
              <a:t>29</a:t>
            </a:fld>
            <a:endParaRPr lang="en-US"/>
          </a:p>
        </p:txBody>
      </p:sp>
    </p:spTree>
    <p:extLst>
      <p:ext uri="{BB962C8B-B14F-4D97-AF65-F5344CB8AC3E}">
        <p14:creationId xmlns:p14="http://schemas.microsoft.com/office/powerpoint/2010/main" val="43750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102AC-17F6-08CA-19F3-D035F16E2D43}"/>
              </a:ext>
            </a:extLst>
          </p:cNvPr>
          <p:cNvSpPr>
            <a:spLocks noGrp="1"/>
          </p:cNvSpPr>
          <p:nvPr>
            <p:ph type="title"/>
          </p:nvPr>
        </p:nvSpPr>
        <p:spPr>
          <a:xfrm>
            <a:off x="777240" y="365125"/>
            <a:ext cx="10659110" cy="5564335"/>
          </a:xfrm>
        </p:spPr>
        <p:txBody>
          <a:bodyPr>
            <a:normAutofit fontScale="90000"/>
          </a:bodyPr>
          <a:lstStyle/>
          <a:p>
            <a:pPr algn="ctr"/>
            <a:r>
              <a:rPr lang="it-IT" dirty="0"/>
              <a:t>Oggi cambia leggermente l’impostazione. </a:t>
            </a:r>
            <a:br>
              <a:rPr lang="it-IT" dirty="0"/>
            </a:br>
            <a:r>
              <a:rPr lang="it-IT" dirty="0"/>
              <a:t>Va ancora ripresa in mano l’attualità, ma lanciata verso il futuro (prossima lezione) seguendo degli schemi che qui verranno descritti in forma più intensa, ma la cui applicazione concreta non può che essere vostra per la specificità del vostro </a:t>
            </a:r>
            <a:r>
              <a:rPr lang="it-IT" dirty="0" err="1"/>
              <a:t>lavooro</a:t>
            </a:r>
            <a:r>
              <a:rPr lang="it-IT" dirty="0"/>
              <a:t>.</a:t>
            </a:r>
          </a:p>
        </p:txBody>
      </p:sp>
      <p:sp>
        <p:nvSpPr>
          <p:cNvPr id="3" name="Segnaposto data 2">
            <a:extLst>
              <a:ext uri="{FF2B5EF4-FFF2-40B4-BE49-F238E27FC236}">
                <a16:creationId xmlns:a16="http://schemas.microsoft.com/office/drawing/2014/main" id="{B7F8A6E6-645C-A7DB-C79C-C802904FF988}"/>
              </a:ext>
            </a:extLst>
          </p:cNvPr>
          <p:cNvSpPr>
            <a:spLocks noGrp="1"/>
          </p:cNvSpPr>
          <p:nvPr>
            <p:ph type="dt" sz="half" idx="10"/>
          </p:nvPr>
        </p:nvSpPr>
        <p:spPr/>
        <p:txBody>
          <a:bodyPr/>
          <a:lstStyle/>
          <a:p>
            <a:fld id="{A8FABB7F-16AD-A446-A14C-0AF927B26962}" type="datetime1">
              <a:rPr lang="it-IT" smtClean="0"/>
              <a:t>19/05/22</a:t>
            </a:fld>
            <a:endParaRPr lang="en-US"/>
          </a:p>
        </p:txBody>
      </p:sp>
      <p:sp>
        <p:nvSpPr>
          <p:cNvPr id="4" name="Segnaposto piè di pagina 3">
            <a:extLst>
              <a:ext uri="{FF2B5EF4-FFF2-40B4-BE49-F238E27FC236}">
                <a16:creationId xmlns:a16="http://schemas.microsoft.com/office/drawing/2014/main" id="{F14C5C01-5ED1-700B-8083-5537D41229A0}"/>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31078367-DEFF-E854-5784-F180C688BA16}"/>
              </a:ext>
            </a:extLst>
          </p:cNvPr>
          <p:cNvSpPr>
            <a:spLocks noGrp="1"/>
          </p:cNvSpPr>
          <p:nvPr>
            <p:ph type="sldNum" sz="quarter" idx="12"/>
          </p:nvPr>
        </p:nvSpPr>
        <p:spPr/>
        <p:txBody>
          <a:bodyPr/>
          <a:lstStyle/>
          <a:p>
            <a:fld id="{35747434-7036-48DB-A148-6B3D8EE75CDA}" type="slidenum">
              <a:rPr lang="en-US" smtClean="0"/>
              <a:t>3</a:t>
            </a:fld>
            <a:endParaRPr lang="en-US"/>
          </a:p>
        </p:txBody>
      </p:sp>
    </p:spTree>
    <p:extLst>
      <p:ext uri="{BB962C8B-B14F-4D97-AF65-F5344CB8AC3E}">
        <p14:creationId xmlns:p14="http://schemas.microsoft.com/office/powerpoint/2010/main" val="3024992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1E511C-D852-50E7-D5A3-A199A1528BA1}"/>
              </a:ext>
            </a:extLst>
          </p:cNvPr>
          <p:cNvSpPr>
            <a:spLocks noGrp="1"/>
          </p:cNvSpPr>
          <p:nvPr>
            <p:ph type="title"/>
          </p:nvPr>
        </p:nvSpPr>
        <p:spPr>
          <a:xfrm>
            <a:off x="777240" y="365125"/>
            <a:ext cx="10659110" cy="5613159"/>
          </a:xfrm>
        </p:spPr>
        <p:txBody>
          <a:bodyPr/>
          <a:lstStyle/>
          <a:p>
            <a:pPr algn="ctr"/>
            <a:r>
              <a:rPr lang="it-IT" dirty="0"/>
              <a:t>Passo 5: </a:t>
            </a:r>
            <a:r>
              <a:rPr lang="it-IT" dirty="0" err="1"/>
              <a:t>gerarchiazzare</a:t>
            </a:r>
            <a:r>
              <a:rPr lang="it-IT" dirty="0"/>
              <a:t> </a:t>
            </a:r>
          </a:p>
        </p:txBody>
      </p:sp>
      <p:sp>
        <p:nvSpPr>
          <p:cNvPr id="3" name="Segnaposto data 2">
            <a:extLst>
              <a:ext uri="{FF2B5EF4-FFF2-40B4-BE49-F238E27FC236}">
                <a16:creationId xmlns:a16="http://schemas.microsoft.com/office/drawing/2014/main" id="{824A9B99-685A-0B6F-7A1F-E2E6CB76ED22}"/>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758F1F3D-37F5-86EC-ED4A-0B5042B973E9}"/>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DF20217A-940A-67D6-5895-ED57801A6437}"/>
              </a:ext>
            </a:extLst>
          </p:cNvPr>
          <p:cNvSpPr>
            <a:spLocks noGrp="1"/>
          </p:cNvSpPr>
          <p:nvPr>
            <p:ph type="sldNum" sz="quarter" idx="12"/>
          </p:nvPr>
        </p:nvSpPr>
        <p:spPr/>
        <p:txBody>
          <a:bodyPr/>
          <a:lstStyle/>
          <a:p>
            <a:fld id="{35747434-7036-48DB-A148-6B3D8EE75CDA}" type="slidenum">
              <a:rPr lang="en-US" smtClean="0"/>
              <a:t>30</a:t>
            </a:fld>
            <a:endParaRPr lang="en-US"/>
          </a:p>
        </p:txBody>
      </p:sp>
    </p:spTree>
    <p:extLst>
      <p:ext uri="{BB962C8B-B14F-4D97-AF65-F5344CB8AC3E}">
        <p14:creationId xmlns:p14="http://schemas.microsoft.com/office/powerpoint/2010/main" val="2158717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CADF3E-9482-605A-BB79-9F2FB207BC71}"/>
              </a:ext>
            </a:extLst>
          </p:cNvPr>
          <p:cNvSpPr>
            <a:spLocks noGrp="1"/>
          </p:cNvSpPr>
          <p:nvPr>
            <p:ph type="title"/>
          </p:nvPr>
        </p:nvSpPr>
        <p:spPr>
          <a:xfrm>
            <a:off x="777240" y="365125"/>
            <a:ext cx="10659110" cy="5329380"/>
          </a:xfrm>
        </p:spPr>
        <p:txBody>
          <a:bodyPr/>
          <a:lstStyle/>
          <a:p>
            <a:pPr algn="ctr"/>
            <a:r>
              <a:rPr lang="it-IT" dirty="0"/>
              <a:t>Passo 6: correlare la gerarchia;</a:t>
            </a:r>
          </a:p>
        </p:txBody>
      </p:sp>
      <p:sp>
        <p:nvSpPr>
          <p:cNvPr id="3" name="Segnaposto data 2">
            <a:extLst>
              <a:ext uri="{FF2B5EF4-FFF2-40B4-BE49-F238E27FC236}">
                <a16:creationId xmlns:a16="http://schemas.microsoft.com/office/drawing/2014/main" id="{26FF68D9-FB0F-2DDF-EAD7-64EAC27605A0}"/>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9A82F324-FF0C-ABF9-699D-BC6381885C45}"/>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ED8F5AAF-FA41-54C8-7906-439E8F086262}"/>
              </a:ext>
            </a:extLst>
          </p:cNvPr>
          <p:cNvSpPr>
            <a:spLocks noGrp="1"/>
          </p:cNvSpPr>
          <p:nvPr>
            <p:ph type="sldNum" sz="quarter" idx="12"/>
          </p:nvPr>
        </p:nvSpPr>
        <p:spPr/>
        <p:txBody>
          <a:bodyPr/>
          <a:lstStyle/>
          <a:p>
            <a:fld id="{35747434-7036-48DB-A148-6B3D8EE75CDA}" type="slidenum">
              <a:rPr lang="en-US" smtClean="0"/>
              <a:t>31</a:t>
            </a:fld>
            <a:endParaRPr lang="en-US"/>
          </a:p>
        </p:txBody>
      </p:sp>
    </p:spTree>
    <p:extLst>
      <p:ext uri="{BB962C8B-B14F-4D97-AF65-F5344CB8AC3E}">
        <p14:creationId xmlns:p14="http://schemas.microsoft.com/office/powerpoint/2010/main" val="154707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91896C-6EA3-3F04-A7B1-D9A1611BAC13}"/>
              </a:ext>
            </a:extLst>
          </p:cNvPr>
          <p:cNvSpPr>
            <a:spLocks noGrp="1"/>
          </p:cNvSpPr>
          <p:nvPr>
            <p:ph type="title"/>
          </p:nvPr>
        </p:nvSpPr>
        <p:spPr>
          <a:xfrm>
            <a:off x="777240" y="365125"/>
            <a:ext cx="10659110" cy="5575322"/>
          </a:xfrm>
        </p:spPr>
        <p:txBody>
          <a:bodyPr>
            <a:normAutofit/>
          </a:bodyPr>
          <a:lstStyle/>
          <a:p>
            <a:r>
              <a:rPr lang="it-IT" dirty="0"/>
              <a:t>Passo 7: determinazione del costo corrente funzionale (presentazione 23)</a:t>
            </a:r>
          </a:p>
        </p:txBody>
      </p:sp>
      <p:sp>
        <p:nvSpPr>
          <p:cNvPr id="3" name="Segnaposto data 2">
            <a:extLst>
              <a:ext uri="{FF2B5EF4-FFF2-40B4-BE49-F238E27FC236}">
                <a16:creationId xmlns:a16="http://schemas.microsoft.com/office/drawing/2014/main" id="{791D2691-C1D2-AA09-7D28-337EBA532019}"/>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040C99A1-50A4-4BDF-3E8C-445AC7AE0767}"/>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A63AF2E0-999D-69D4-ADBC-DFAF6F1D3044}"/>
              </a:ext>
            </a:extLst>
          </p:cNvPr>
          <p:cNvSpPr>
            <a:spLocks noGrp="1"/>
          </p:cNvSpPr>
          <p:nvPr>
            <p:ph type="sldNum" sz="quarter" idx="12"/>
          </p:nvPr>
        </p:nvSpPr>
        <p:spPr/>
        <p:txBody>
          <a:bodyPr/>
          <a:lstStyle/>
          <a:p>
            <a:fld id="{35747434-7036-48DB-A148-6B3D8EE75CDA}" type="slidenum">
              <a:rPr lang="en-US" smtClean="0"/>
              <a:t>32</a:t>
            </a:fld>
            <a:endParaRPr lang="en-US"/>
          </a:p>
        </p:txBody>
      </p:sp>
    </p:spTree>
    <p:extLst>
      <p:ext uri="{BB962C8B-B14F-4D97-AF65-F5344CB8AC3E}">
        <p14:creationId xmlns:p14="http://schemas.microsoft.com/office/powerpoint/2010/main" val="3841802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497FDD-320B-A8C1-DB6C-2622D58304EB}"/>
              </a:ext>
            </a:extLst>
          </p:cNvPr>
          <p:cNvSpPr>
            <a:spLocks noGrp="1"/>
          </p:cNvSpPr>
          <p:nvPr>
            <p:ph type="title"/>
          </p:nvPr>
        </p:nvSpPr>
        <p:spPr>
          <a:xfrm>
            <a:off x="777240" y="365125"/>
            <a:ext cx="10659110" cy="5879100"/>
          </a:xfrm>
        </p:spPr>
        <p:txBody>
          <a:bodyPr>
            <a:normAutofit/>
          </a:bodyPr>
          <a:lstStyle/>
          <a:p>
            <a:pPr algn="ctr"/>
            <a:r>
              <a:rPr lang="it-IT" dirty="0"/>
              <a:t>Sulla presentazione 19 c’è un passaggio delicato. Per poter portare a regime la matrice serve conoscere il metodo AHP sviluppato verso la fine degli anni 70 dal matematico americano Thomas L. </a:t>
            </a:r>
            <a:r>
              <a:rPr lang="it-IT" dirty="0" err="1"/>
              <a:t>Saatey</a:t>
            </a:r>
            <a:r>
              <a:rPr lang="it-IT" dirty="0"/>
              <a:t>. </a:t>
            </a:r>
          </a:p>
        </p:txBody>
      </p:sp>
      <p:sp>
        <p:nvSpPr>
          <p:cNvPr id="3" name="Segnaposto data 2">
            <a:extLst>
              <a:ext uri="{FF2B5EF4-FFF2-40B4-BE49-F238E27FC236}">
                <a16:creationId xmlns:a16="http://schemas.microsoft.com/office/drawing/2014/main" id="{8EC5B750-5043-2D58-04E8-6DEEE0D494E4}"/>
              </a:ext>
            </a:extLst>
          </p:cNvPr>
          <p:cNvSpPr>
            <a:spLocks noGrp="1"/>
          </p:cNvSpPr>
          <p:nvPr>
            <p:ph type="dt" sz="half" idx="10"/>
          </p:nvPr>
        </p:nvSpPr>
        <p:spPr/>
        <p:txBody>
          <a:bodyPr/>
          <a:lstStyle/>
          <a:p>
            <a:fld id="{ABD2FDAD-0641-2D4A-952D-414D5B344B7D}" type="datetime1">
              <a:rPr lang="it-IT" smtClean="0"/>
              <a:t>19/05/22</a:t>
            </a:fld>
            <a:endParaRPr lang="en-US"/>
          </a:p>
        </p:txBody>
      </p:sp>
      <p:sp>
        <p:nvSpPr>
          <p:cNvPr id="4" name="Segnaposto piè di pagina 3">
            <a:extLst>
              <a:ext uri="{FF2B5EF4-FFF2-40B4-BE49-F238E27FC236}">
                <a16:creationId xmlns:a16="http://schemas.microsoft.com/office/drawing/2014/main" id="{01E5FB49-16FF-C7A5-5073-CD5E43F19E72}"/>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557C7D87-BCFD-F86F-A3FC-E0B9A1709028}"/>
              </a:ext>
            </a:extLst>
          </p:cNvPr>
          <p:cNvSpPr>
            <a:spLocks noGrp="1"/>
          </p:cNvSpPr>
          <p:nvPr>
            <p:ph type="sldNum" sz="quarter" idx="12"/>
          </p:nvPr>
        </p:nvSpPr>
        <p:spPr/>
        <p:txBody>
          <a:bodyPr/>
          <a:lstStyle/>
          <a:p>
            <a:fld id="{35747434-7036-48DB-A148-6B3D8EE75CDA}" type="slidenum">
              <a:rPr lang="en-US" smtClean="0"/>
              <a:t>33</a:t>
            </a:fld>
            <a:endParaRPr lang="en-US"/>
          </a:p>
        </p:txBody>
      </p:sp>
    </p:spTree>
    <p:extLst>
      <p:ext uri="{BB962C8B-B14F-4D97-AF65-F5344CB8AC3E}">
        <p14:creationId xmlns:p14="http://schemas.microsoft.com/office/powerpoint/2010/main" val="799740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FD1272-E82F-54E3-B18B-EB1C931676AF}"/>
              </a:ext>
            </a:extLst>
          </p:cNvPr>
          <p:cNvSpPr>
            <a:spLocks noGrp="1"/>
          </p:cNvSpPr>
          <p:nvPr>
            <p:ph type="title"/>
          </p:nvPr>
        </p:nvSpPr>
        <p:spPr>
          <a:xfrm>
            <a:off x="777240" y="365125"/>
            <a:ext cx="10659110" cy="5633339"/>
          </a:xfrm>
        </p:spPr>
        <p:txBody>
          <a:bodyPr>
            <a:normAutofit/>
          </a:bodyPr>
          <a:lstStyle/>
          <a:p>
            <a:r>
              <a:rPr lang="it-IT" dirty="0"/>
              <a:t>AHP sta per </a:t>
            </a:r>
            <a:r>
              <a:rPr lang="it-IT" i="1" dirty="0" err="1"/>
              <a:t>analytic</a:t>
            </a:r>
            <a:r>
              <a:rPr lang="it-IT" i="1" dirty="0"/>
              <a:t> </a:t>
            </a:r>
            <a:r>
              <a:rPr lang="it-IT" i="1" dirty="0" err="1"/>
              <a:t>hierarchy</a:t>
            </a:r>
            <a:r>
              <a:rPr lang="it-IT" i="1" dirty="0"/>
              <a:t> </a:t>
            </a:r>
            <a:r>
              <a:rPr lang="it-IT" i="1" dirty="0" err="1"/>
              <a:t>process</a:t>
            </a:r>
            <a:r>
              <a:rPr lang="it-IT" i="1" dirty="0"/>
              <a:t>,</a:t>
            </a:r>
            <a:r>
              <a:rPr lang="it-IT" dirty="0"/>
              <a:t> ovvero approccio gerarchico.</a:t>
            </a:r>
          </a:p>
        </p:txBody>
      </p:sp>
      <p:sp>
        <p:nvSpPr>
          <p:cNvPr id="3" name="Segnaposto data 2">
            <a:extLst>
              <a:ext uri="{FF2B5EF4-FFF2-40B4-BE49-F238E27FC236}">
                <a16:creationId xmlns:a16="http://schemas.microsoft.com/office/drawing/2014/main" id="{7C91BCAC-9A19-3780-8760-8010630E7170}"/>
              </a:ext>
            </a:extLst>
          </p:cNvPr>
          <p:cNvSpPr>
            <a:spLocks noGrp="1"/>
          </p:cNvSpPr>
          <p:nvPr>
            <p:ph type="dt" sz="half" idx="10"/>
          </p:nvPr>
        </p:nvSpPr>
        <p:spPr/>
        <p:txBody>
          <a:bodyPr/>
          <a:lstStyle/>
          <a:p>
            <a:fld id="{752314F3-FB00-CF4F-93DB-3A0F8BF4216C}" type="datetime1">
              <a:rPr lang="it-IT" smtClean="0"/>
              <a:t>19/05/22</a:t>
            </a:fld>
            <a:endParaRPr lang="en-US"/>
          </a:p>
        </p:txBody>
      </p:sp>
      <p:sp>
        <p:nvSpPr>
          <p:cNvPr id="4" name="Segnaposto piè di pagina 3">
            <a:extLst>
              <a:ext uri="{FF2B5EF4-FFF2-40B4-BE49-F238E27FC236}">
                <a16:creationId xmlns:a16="http://schemas.microsoft.com/office/drawing/2014/main" id="{FA592921-5C8C-D596-81F8-868A02757F5E}"/>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13DF7D3D-1C49-4C51-55C4-4F5043555E72}"/>
              </a:ext>
            </a:extLst>
          </p:cNvPr>
          <p:cNvSpPr>
            <a:spLocks noGrp="1"/>
          </p:cNvSpPr>
          <p:nvPr>
            <p:ph type="sldNum" sz="quarter" idx="12"/>
          </p:nvPr>
        </p:nvSpPr>
        <p:spPr/>
        <p:txBody>
          <a:bodyPr/>
          <a:lstStyle/>
          <a:p>
            <a:fld id="{35747434-7036-48DB-A148-6B3D8EE75CDA}" type="slidenum">
              <a:rPr lang="en-US" smtClean="0"/>
              <a:t>34</a:t>
            </a:fld>
            <a:endParaRPr lang="en-US"/>
          </a:p>
        </p:txBody>
      </p:sp>
    </p:spTree>
    <p:extLst>
      <p:ext uri="{BB962C8B-B14F-4D97-AF65-F5344CB8AC3E}">
        <p14:creationId xmlns:p14="http://schemas.microsoft.com/office/powerpoint/2010/main" val="535855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176E2F-9F5A-BA40-158E-68DBE4D4E505}"/>
              </a:ext>
            </a:extLst>
          </p:cNvPr>
          <p:cNvSpPr>
            <a:spLocks noGrp="1"/>
          </p:cNvSpPr>
          <p:nvPr>
            <p:ph type="title"/>
          </p:nvPr>
        </p:nvSpPr>
        <p:spPr>
          <a:xfrm>
            <a:off x="777240" y="365125"/>
            <a:ext cx="10659110" cy="6091093"/>
          </a:xfrm>
        </p:spPr>
        <p:txBody>
          <a:bodyPr>
            <a:normAutofit/>
          </a:bodyPr>
          <a:lstStyle/>
          <a:p>
            <a:pPr algn="ctr"/>
            <a:r>
              <a:rPr lang="it-IT" dirty="0"/>
              <a:t>Il meccanismo del prof. </a:t>
            </a:r>
            <a:r>
              <a:rPr lang="it-IT" dirty="0" err="1"/>
              <a:t>Saatey</a:t>
            </a:r>
            <a:r>
              <a:rPr lang="it-IT" dirty="0"/>
              <a:t> è argomento d’approfondimento nel corso di 80 ore dedicato alla produzione snella per settembre, nel frattempo almeno apprezzarne il senso.</a:t>
            </a:r>
          </a:p>
        </p:txBody>
      </p:sp>
      <p:sp>
        <p:nvSpPr>
          <p:cNvPr id="3" name="Segnaposto data 2">
            <a:extLst>
              <a:ext uri="{FF2B5EF4-FFF2-40B4-BE49-F238E27FC236}">
                <a16:creationId xmlns:a16="http://schemas.microsoft.com/office/drawing/2014/main" id="{60758C81-8D24-AB0F-AC91-77D825598756}"/>
              </a:ext>
            </a:extLst>
          </p:cNvPr>
          <p:cNvSpPr>
            <a:spLocks noGrp="1"/>
          </p:cNvSpPr>
          <p:nvPr>
            <p:ph type="dt" sz="half" idx="10"/>
          </p:nvPr>
        </p:nvSpPr>
        <p:spPr/>
        <p:txBody>
          <a:bodyPr/>
          <a:lstStyle/>
          <a:p>
            <a:fld id="{2DA8B434-85E5-1D4E-B0C9-D7FDD0A5BFCA}" type="datetime1">
              <a:rPr lang="it-IT" smtClean="0"/>
              <a:t>19/05/22</a:t>
            </a:fld>
            <a:endParaRPr lang="en-US"/>
          </a:p>
        </p:txBody>
      </p:sp>
      <p:sp>
        <p:nvSpPr>
          <p:cNvPr id="4" name="Segnaposto piè di pagina 3">
            <a:extLst>
              <a:ext uri="{FF2B5EF4-FFF2-40B4-BE49-F238E27FC236}">
                <a16:creationId xmlns:a16="http://schemas.microsoft.com/office/drawing/2014/main" id="{FD839D14-FC45-656D-F88F-BDB4656BCCB6}"/>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A1592702-B6FD-6E14-4E30-2158930CC5DB}"/>
              </a:ext>
            </a:extLst>
          </p:cNvPr>
          <p:cNvSpPr>
            <a:spLocks noGrp="1"/>
          </p:cNvSpPr>
          <p:nvPr>
            <p:ph type="sldNum" sz="quarter" idx="12"/>
          </p:nvPr>
        </p:nvSpPr>
        <p:spPr/>
        <p:txBody>
          <a:bodyPr/>
          <a:lstStyle/>
          <a:p>
            <a:fld id="{35747434-7036-48DB-A148-6B3D8EE75CDA}" type="slidenum">
              <a:rPr lang="en-US" smtClean="0"/>
              <a:t>35</a:t>
            </a:fld>
            <a:endParaRPr lang="en-US"/>
          </a:p>
        </p:txBody>
      </p:sp>
    </p:spTree>
    <p:extLst>
      <p:ext uri="{BB962C8B-B14F-4D97-AF65-F5344CB8AC3E}">
        <p14:creationId xmlns:p14="http://schemas.microsoft.com/office/powerpoint/2010/main" val="1856258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08087D-20B0-394A-F1D8-3190427BDE23}"/>
              </a:ext>
            </a:extLst>
          </p:cNvPr>
          <p:cNvSpPr>
            <a:spLocks noGrp="1"/>
          </p:cNvSpPr>
          <p:nvPr>
            <p:ph type="title"/>
          </p:nvPr>
        </p:nvSpPr>
        <p:spPr>
          <a:xfrm>
            <a:off x="777240" y="365125"/>
            <a:ext cx="10659110" cy="5814002"/>
          </a:xfrm>
        </p:spPr>
        <p:txBody>
          <a:bodyPr>
            <a:normAutofit/>
          </a:bodyPr>
          <a:lstStyle/>
          <a:p>
            <a:r>
              <a:rPr lang="it-IT" dirty="0" err="1"/>
              <a:t>Saatey</a:t>
            </a:r>
            <a:r>
              <a:rPr lang="it-IT" dirty="0"/>
              <a:t>, il cui studio è servito per regolare il traffico sull’autostrada del Brennero, pone sotto gerarchia la scelta. Ad esempio, a tavola si mangia prima l’antipasto, quindi il primo, secondo, frutta e caffè.</a:t>
            </a:r>
          </a:p>
        </p:txBody>
      </p:sp>
      <p:sp>
        <p:nvSpPr>
          <p:cNvPr id="3" name="Segnaposto data 2">
            <a:extLst>
              <a:ext uri="{FF2B5EF4-FFF2-40B4-BE49-F238E27FC236}">
                <a16:creationId xmlns:a16="http://schemas.microsoft.com/office/drawing/2014/main" id="{CF9D1EF5-1902-C754-8A6E-DD061791B430}"/>
              </a:ext>
            </a:extLst>
          </p:cNvPr>
          <p:cNvSpPr>
            <a:spLocks noGrp="1"/>
          </p:cNvSpPr>
          <p:nvPr>
            <p:ph type="dt" sz="half" idx="10"/>
          </p:nvPr>
        </p:nvSpPr>
        <p:spPr/>
        <p:txBody>
          <a:bodyPr/>
          <a:lstStyle/>
          <a:p>
            <a:fld id="{843B6095-FCF3-9444-8FCE-B025C140B6A3}" type="datetime1">
              <a:rPr lang="it-IT" smtClean="0"/>
              <a:t>19/05/22</a:t>
            </a:fld>
            <a:endParaRPr lang="en-US"/>
          </a:p>
        </p:txBody>
      </p:sp>
      <p:sp>
        <p:nvSpPr>
          <p:cNvPr id="4" name="Segnaposto piè di pagina 3">
            <a:extLst>
              <a:ext uri="{FF2B5EF4-FFF2-40B4-BE49-F238E27FC236}">
                <a16:creationId xmlns:a16="http://schemas.microsoft.com/office/drawing/2014/main" id="{E6758F12-F891-78CB-C1B7-037FF1C72188}"/>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29749377-7F3A-85BB-42D4-16E5FF95D0B8}"/>
              </a:ext>
            </a:extLst>
          </p:cNvPr>
          <p:cNvSpPr>
            <a:spLocks noGrp="1"/>
          </p:cNvSpPr>
          <p:nvPr>
            <p:ph type="sldNum" sz="quarter" idx="12"/>
          </p:nvPr>
        </p:nvSpPr>
        <p:spPr/>
        <p:txBody>
          <a:bodyPr/>
          <a:lstStyle/>
          <a:p>
            <a:fld id="{35747434-7036-48DB-A148-6B3D8EE75CDA}" type="slidenum">
              <a:rPr lang="en-US" smtClean="0"/>
              <a:t>36</a:t>
            </a:fld>
            <a:endParaRPr lang="en-US"/>
          </a:p>
        </p:txBody>
      </p:sp>
    </p:spTree>
    <p:extLst>
      <p:ext uri="{BB962C8B-B14F-4D97-AF65-F5344CB8AC3E}">
        <p14:creationId xmlns:p14="http://schemas.microsoft.com/office/powerpoint/2010/main" val="986962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D2224A-D275-FEE7-D45B-10A574B0B880}"/>
              </a:ext>
            </a:extLst>
          </p:cNvPr>
          <p:cNvSpPr>
            <a:spLocks noGrp="1"/>
          </p:cNvSpPr>
          <p:nvPr>
            <p:ph type="title"/>
          </p:nvPr>
        </p:nvSpPr>
        <p:spPr>
          <a:xfrm>
            <a:off x="777240" y="365125"/>
            <a:ext cx="10659110" cy="5527675"/>
          </a:xfrm>
        </p:spPr>
        <p:txBody>
          <a:bodyPr>
            <a:normAutofit/>
          </a:bodyPr>
          <a:lstStyle/>
          <a:p>
            <a:pPr algn="ctr"/>
            <a:r>
              <a:rPr lang="it-IT" dirty="0"/>
              <a:t>Chi ha mai iniziato la cena dal caffè, la frutta etc..?</a:t>
            </a:r>
          </a:p>
        </p:txBody>
      </p:sp>
      <p:sp>
        <p:nvSpPr>
          <p:cNvPr id="3" name="Segnaposto data 2">
            <a:extLst>
              <a:ext uri="{FF2B5EF4-FFF2-40B4-BE49-F238E27FC236}">
                <a16:creationId xmlns:a16="http://schemas.microsoft.com/office/drawing/2014/main" id="{6B0D512D-C569-1032-8F86-04CB7A1911DC}"/>
              </a:ext>
            </a:extLst>
          </p:cNvPr>
          <p:cNvSpPr>
            <a:spLocks noGrp="1"/>
          </p:cNvSpPr>
          <p:nvPr>
            <p:ph type="dt" sz="half" idx="10"/>
          </p:nvPr>
        </p:nvSpPr>
        <p:spPr/>
        <p:txBody>
          <a:bodyPr/>
          <a:lstStyle/>
          <a:p>
            <a:fld id="{BB26C42F-92BB-CB4C-941C-AAD1D41DB02C}" type="datetime1">
              <a:rPr lang="it-IT" smtClean="0"/>
              <a:t>19/05/22</a:t>
            </a:fld>
            <a:endParaRPr lang="en-US"/>
          </a:p>
        </p:txBody>
      </p:sp>
      <p:sp>
        <p:nvSpPr>
          <p:cNvPr id="4" name="Segnaposto piè di pagina 3">
            <a:extLst>
              <a:ext uri="{FF2B5EF4-FFF2-40B4-BE49-F238E27FC236}">
                <a16:creationId xmlns:a16="http://schemas.microsoft.com/office/drawing/2014/main" id="{9F1BF2D5-0E6F-B402-12CB-C7887E515438}"/>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3272D790-174B-AF1D-8C53-AF56514533DE}"/>
              </a:ext>
            </a:extLst>
          </p:cNvPr>
          <p:cNvSpPr>
            <a:spLocks noGrp="1"/>
          </p:cNvSpPr>
          <p:nvPr>
            <p:ph type="sldNum" sz="quarter" idx="12"/>
          </p:nvPr>
        </p:nvSpPr>
        <p:spPr/>
        <p:txBody>
          <a:bodyPr/>
          <a:lstStyle/>
          <a:p>
            <a:fld id="{35747434-7036-48DB-A148-6B3D8EE75CDA}" type="slidenum">
              <a:rPr lang="en-US" smtClean="0"/>
              <a:t>37</a:t>
            </a:fld>
            <a:endParaRPr lang="en-US"/>
          </a:p>
        </p:txBody>
      </p:sp>
    </p:spTree>
    <p:extLst>
      <p:ext uri="{BB962C8B-B14F-4D97-AF65-F5344CB8AC3E}">
        <p14:creationId xmlns:p14="http://schemas.microsoft.com/office/powerpoint/2010/main" val="3237039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9E045A-170B-EA26-C963-20C716849602}"/>
              </a:ext>
            </a:extLst>
          </p:cNvPr>
          <p:cNvSpPr>
            <a:spLocks noGrp="1"/>
          </p:cNvSpPr>
          <p:nvPr>
            <p:ph type="title"/>
          </p:nvPr>
        </p:nvSpPr>
        <p:spPr>
          <a:xfrm>
            <a:off x="777240" y="365125"/>
            <a:ext cx="10659110" cy="5897130"/>
          </a:xfrm>
        </p:spPr>
        <p:txBody>
          <a:bodyPr>
            <a:normAutofit/>
          </a:bodyPr>
          <a:lstStyle/>
          <a:p>
            <a:pPr algn="ctr"/>
            <a:r>
              <a:rPr lang="it-IT" dirty="0"/>
              <a:t>Ebbene </a:t>
            </a:r>
            <a:r>
              <a:rPr lang="it-IT" dirty="0" err="1"/>
              <a:t>Saatey</a:t>
            </a:r>
            <a:r>
              <a:rPr lang="it-IT" dirty="0"/>
              <a:t> considera una massa d’informazioni, ovvero tutte le parti del progetto, ma le pone per ordine d’importanza!</a:t>
            </a:r>
          </a:p>
        </p:txBody>
      </p:sp>
      <p:sp>
        <p:nvSpPr>
          <p:cNvPr id="3" name="Segnaposto data 2">
            <a:extLst>
              <a:ext uri="{FF2B5EF4-FFF2-40B4-BE49-F238E27FC236}">
                <a16:creationId xmlns:a16="http://schemas.microsoft.com/office/drawing/2014/main" id="{AAA3EAAD-3CB6-4E76-B33D-3438A6A92B0B}"/>
              </a:ext>
            </a:extLst>
          </p:cNvPr>
          <p:cNvSpPr>
            <a:spLocks noGrp="1"/>
          </p:cNvSpPr>
          <p:nvPr>
            <p:ph type="dt" sz="half" idx="10"/>
          </p:nvPr>
        </p:nvSpPr>
        <p:spPr/>
        <p:txBody>
          <a:bodyPr/>
          <a:lstStyle/>
          <a:p>
            <a:fld id="{D110CA30-BC0B-854E-BCD4-39CA7AC1B2C2}" type="datetime1">
              <a:rPr lang="it-IT" smtClean="0"/>
              <a:t>19/05/22</a:t>
            </a:fld>
            <a:endParaRPr lang="en-US"/>
          </a:p>
        </p:txBody>
      </p:sp>
      <p:sp>
        <p:nvSpPr>
          <p:cNvPr id="4" name="Segnaposto piè di pagina 3">
            <a:extLst>
              <a:ext uri="{FF2B5EF4-FFF2-40B4-BE49-F238E27FC236}">
                <a16:creationId xmlns:a16="http://schemas.microsoft.com/office/drawing/2014/main" id="{1FFC87B2-28C2-33FD-D771-C0276A653A1C}"/>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532E5599-A7C4-673E-274C-1EC00058BE1A}"/>
              </a:ext>
            </a:extLst>
          </p:cNvPr>
          <p:cNvSpPr>
            <a:spLocks noGrp="1"/>
          </p:cNvSpPr>
          <p:nvPr>
            <p:ph type="sldNum" sz="quarter" idx="12"/>
          </p:nvPr>
        </p:nvSpPr>
        <p:spPr/>
        <p:txBody>
          <a:bodyPr/>
          <a:lstStyle/>
          <a:p>
            <a:fld id="{35747434-7036-48DB-A148-6B3D8EE75CDA}" type="slidenum">
              <a:rPr lang="en-US" smtClean="0"/>
              <a:t>38</a:t>
            </a:fld>
            <a:endParaRPr lang="en-US"/>
          </a:p>
        </p:txBody>
      </p:sp>
    </p:spTree>
    <p:extLst>
      <p:ext uri="{BB962C8B-B14F-4D97-AF65-F5344CB8AC3E}">
        <p14:creationId xmlns:p14="http://schemas.microsoft.com/office/powerpoint/2010/main" val="2127419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A02641-D412-AE3A-EBF4-5B72A28350F8}"/>
              </a:ext>
            </a:extLst>
          </p:cNvPr>
          <p:cNvSpPr>
            <a:spLocks noGrp="1"/>
          </p:cNvSpPr>
          <p:nvPr>
            <p:ph type="title"/>
          </p:nvPr>
        </p:nvSpPr>
        <p:spPr>
          <a:xfrm>
            <a:off x="777240" y="365125"/>
            <a:ext cx="10659110" cy="6091093"/>
          </a:xfrm>
        </p:spPr>
        <p:txBody>
          <a:bodyPr>
            <a:normAutofit/>
          </a:bodyPr>
          <a:lstStyle/>
          <a:p>
            <a:r>
              <a:rPr lang="it-IT" dirty="0"/>
              <a:t>Aprite questo link da cui ho prelevato 2 immagini e per le quali ovviamente ringrazio l’autore di quello studio.</a:t>
            </a:r>
            <a:br>
              <a:rPr lang="it-IT" dirty="0"/>
            </a:br>
            <a:r>
              <a:rPr lang="it-IT" dirty="0">
                <a:hlinkClick r:id="rId2"/>
              </a:rPr>
              <a:t>https://www.authorea.com/doi/full/10.22541/au.163709021.17134395/v1</a:t>
            </a:r>
            <a:br>
              <a:rPr lang="it-IT" dirty="0"/>
            </a:br>
            <a:endParaRPr lang="it-IT" dirty="0"/>
          </a:p>
        </p:txBody>
      </p:sp>
      <p:sp>
        <p:nvSpPr>
          <p:cNvPr id="3" name="Segnaposto data 2">
            <a:extLst>
              <a:ext uri="{FF2B5EF4-FFF2-40B4-BE49-F238E27FC236}">
                <a16:creationId xmlns:a16="http://schemas.microsoft.com/office/drawing/2014/main" id="{FF82DDD8-D16B-3848-36E4-E5A4B7C2074D}"/>
              </a:ext>
            </a:extLst>
          </p:cNvPr>
          <p:cNvSpPr>
            <a:spLocks noGrp="1"/>
          </p:cNvSpPr>
          <p:nvPr>
            <p:ph type="dt" sz="half" idx="10"/>
          </p:nvPr>
        </p:nvSpPr>
        <p:spPr/>
        <p:txBody>
          <a:bodyPr/>
          <a:lstStyle/>
          <a:p>
            <a:fld id="{0574E85F-CBAB-B24C-9D1D-D169D30309D6}" type="datetime1">
              <a:rPr lang="it-IT" smtClean="0"/>
              <a:t>19/05/22</a:t>
            </a:fld>
            <a:endParaRPr lang="en-US"/>
          </a:p>
        </p:txBody>
      </p:sp>
      <p:sp>
        <p:nvSpPr>
          <p:cNvPr id="4" name="Segnaposto piè di pagina 3">
            <a:extLst>
              <a:ext uri="{FF2B5EF4-FFF2-40B4-BE49-F238E27FC236}">
                <a16:creationId xmlns:a16="http://schemas.microsoft.com/office/drawing/2014/main" id="{D5C2ABAF-5E53-A943-3C11-61EAB23F52DB}"/>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24AD195B-F41B-2A5E-E7CD-55B073F50E0B}"/>
              </a:ext>
            </a:extLst>
          </p:cNvPr>
          <p:cNvSpPr>
            <a:spLocks noGrp="1"/>
          </p:cNvSpPr>
          <p:nvPr>
            <p:ph type="sldNum" sz="quarter" idx="12"/>
          </p:nvPr>
        </p:nvSpPr>
        <p:spPr/>
        <p:txBody>
          <a:bodyPr/>
          <a:lstStyle/>
          <a:p>
            <a:fld id="{35747434-7036-48DB-A148-6B3D8EE75CDA}" type="slidenum">
              <a:rPr lang="en-US" smtClean="0"/>
              <a:t>39</a:t>
            </a:fld>
            <a:endParaRPr lang="en-US"/>
          </a:p>
        </p:txBody>
      </p:sp>
    </p:spTree>
    <p:extLst>
      <p:ext uri="{BB962C8B-B14F-4D97-AF65-F5344CB8AC3E}">
        <p14:creationId xmlns:p14="http://schemas.microsoft.com/office/powerpoint/2010/main" val="358349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0CAF3A-4630-3713-7E4A-E089509306CC}"/>
              </a:ext>
            </a:extLst>
          </p:cNvPr>
          <p:cNvSpPr>
            <a:spLocks noGrp="1"/>
          </p:cNvSpPr>
          <p:nvPr>
            <p:ph type="title"/>
          </p:nvPr>
        </p:nvSpPr>
        <p:spPr>
          <a:xfrm>
            <a:off x="777240" y="365125"/>
            <a:ext cx="10659110" cy="6073382"/>
          </a:xfrm>
        </p:spPr>
        <p:txBody>
          <a:bodyPr>
            <a:normAutofit/>
          </a:bodyPr>
          <a:lstStyle/>
          <a:p>
            <a:pPr algn="ctr"/>
            <a:r>
              <a:rPr lang="it-IT" dirty="0"/>
              <a:t>Partiamo da un dettaglio.</a:t>
            </a:r>
            <a:br>
              <a:rPr lang="it-IT" dirty="0"/>
            </a:br>
            <a:r>
              <a:rPr lang="it-IT" dirty="0"/>
              <a:t>Nell’ultima lezione siamo stati severi affermando che ciò non è pagato dal cliente è spreco. </a:t>
            </a:r>
            <a:br>
              <a:rPr lang="it-IT" dirty="0"/>
            </a:br>
            <a:r>
              <a:rPr lang="it-IT" dirty="0"/>
              <a:t>E’ vero, ma non del tutto!</a:t>
            </a:r>
          </a:p>
        </p:txBody>
      </p:sp>
      <p:sp>
        <p:nvSpPr>
          <p:cNvPr id="3" name="Segnaposto data 2">
            <a:extLst>
              <a:ext uri="{FF2B5EF4-FFF2-40B4-BE49-F238E27FC236}">
                <a16:creationId xmlns:a16="http://schemas.microsoft.com/office/drawing/2014/main" id="{87E673C3-35FA-3706-8D34-BD0028BF4ECC}"/>
              </a:ext>
            </a:extLst>
          </p:cNvPr>
          <p:cNvSpPr>
            <a:spLocks noGrp="1"/>
          </p:cNvSpPr>
          <p:nvPr>
            <p:ph type="dt" sz="half" idx="10"/>
          </p:nvPr>
        </p:nvSpPr>
        <p:spPr/>
        <p:txBody>
          <a:bodyPr/>
          <a:lstStyle/>
          <a:p>
            <a:fld id="{8D0A2983-631F-2244-9AFD-D96F70CBF05F}" type="datetime1">
              <a:rPr lang="it-IT" smtClean="0"/>
              <a:t>19/05/22</a:t>
            </a:fld>
            <a:endParaRPr lang="en-US"/>
          </a:p>
        </p:txBody>
      </p:sp>
      <p:sp>
        <p:nvSpPr>
          <p:cNvPr id="4" name="Segnaposto piè di pagina 3">
            <a:extLst>
              <a:ext uri="{FF2B5EF4-FFF2-40B4-BE49-F238E27FC236}">
                <a16:creationId xmlns:a16="http://schemas.microsoft.com/office/drawing/2014/main" id="{AD0D51A9-8354-3CB8-F2ED-3C4967F55AFA}"/>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EEF5BEF6-AAAC-B3D0-B9D8-3A07A0577804}"/>
              </a:ext>
            </a:extLst>
          </p:cNvPr>
          <p:cNvSpPr>
            <a:spLocks noGrp="1"/>
          </p:cNvSpPr>
          <p:nvPr>
            <p:ph type="sldNum" sz="quarter" idx="12"/>
          </p:nvPr>
        </p:nvSpPr>
        <p:spPr/>
        <p:txBody>
          <a:bodyPr/>
          <a:lstStyle/>
          <a:p>
            <a:fld id="{35747434-7036-48DB-A148-6B3D8EE75CDA}" type="slidenum">
              <a:rPr lang="en-US" smtClean="0"/>
              <a:t>4</a:t>
            </a:fld>
            <a:endParaRPr lang="en-US"/>
          </a:p>
        </p:txBody>
      </p:sp>
    </p:spTree>
    <p:extLst>
      <p:ext uri="{BB962C8B-B14F-4D97-AF65-F5344CB8AC3E}">
        <p14:creationId xmlns:p14="http://schemas.microsoft.com/office/powerpoint/2010/main" val="1027920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13E25E-2B41-8DD6-AC8D-C473D655AB0E}"/>
              </a:ext>
            </a:extLst>
          </p:cNvPr>
          <p:cNvSpPr>
            <a:spLocks noGrp="1"/>
          </p:cNvSpPr>
          <p:nvPr>
            <p:ph type="title"/>
          </p:nvPr>
        </p:nvSpPr>
        <p:spPr>
          <a:xfrm>
            <a:off x="777240" y="446050"/>
            <a:ext cx="10659110" cy="5531004"/>
          </a:xfrm>
        </p:spPr>
        <p:txBody>
          <a:bodyPr/>
          <a:lstStyle/>
          <a:p>
            <a:r>
              <a:rPr lang="it-IT" dirty="0"/>
              <a:t>Immagine 1:</a:t>
            </a:r>
            <a:br>
              <a:rPr lang="it-IT" dirty="0"/>
            </a:br>
            <a:endParaRPr lang="it-IT" dirty="0"/>
          </a:p>
        </p:txBody>
      </p:sp>
      <p:pic>
        <p:nvPicPr>
          <p:cNvPr id="4" name="Immagine 3" descr="Immagine che contiene tavolo&#10;&#10;Descrizione generata automaticamente">
            <a:extLst>
              <a:ext uri="{FF2B5EF4-FFF2-40B4-BE49-F238E27FC236}">
                <a16:creationId xmlns:a16="http://schemas.microsoft.com/office/drawing/2014/main" id="{04F3D6F1-3E6C-0B8D-8A19-B2A4F8A64053}"/>
              </a:ext>
            </a:extLst>
          </p:cNvPr>
          <p:cNvPicPr>
            <a:picLocks noChangeAspect="1"/>
          </p:cNvPicPr>
          <p:nvPr/>
        </p:nvPicPr>
        <p:blipFill>
          <a:blip r:embed="rId2"/>
          <a:stretch>
            <a:fillRect/>
          </a:stretch>
        </p:blipFill>
        <p:spPr>
          <a:xfrm>
            <a:off x="722853" y="1055649"/>
            <a:ext cx="10675649" cy="4594302"/>
          </a:xfrm>
          <a:prstGeom prst="rect">
            <a:avLst/>
          </a:prstGeom>
        </p:spPr>
      </p:pic>
      <p:sp>
        <p:nvSpPr>
          <p:cNvPr id="5" name="Segnaposto data 4">
            <a:extLst>
              <a:ext uri="{FF2B5EF4-FFF2-40B4-BE49-F238E27FC236}">
                <a16:creationId xmlns:a16="http://schemas.microsoft.com/office/drawing/2014/main" id="{52156B32-DF7F-5655-E4C9-8A0EFC99C4D6}"/>
              </a:ext>
            </a:extLst>
          </p:cNvPr>
          <p:cNvSpPr>
            <a:spLocks noGrp="1"/>
          </p:cNvSpPr>
          <p:nvPr>
            <p:ph type="dt" sz="half" idx="10"/>
          </p:nvPr>
        </p:nvSpPr>
        <p:spPr/>
        <p:txBody>
          <a:bodyPr/>
          <a:lstStyle/>
          <a:p>
            <a:fld id="{267BE1BD-3E6F-FB44-9B1D-0F7C81E3876E}" type="datetime1">
              <a:rPr lang="it-IT" smtClean="0"/>
              <a:t>19/05/22</a:t>
            </a:fld>
            <a:endParaRPr lang="en-US"/>
          </a:p>
        </p:txBody>
      </p:sp>
      <p:sp>
        <p:nvSpPr>
          <p:cNvPr id="6" name="Segnaposto piè di pagina 5">
            <a:extLst>
              <a:ext uri="{FF2B5EF4-FFF2-40B4-BE49-F238E27FC236}">
                <a16:creationId xmlns:a16="http://schemas.microsoft.com/office/drawing/2014/main" id="{90E361BE-70FD-7568-098B-1E61DD097F4B}"/>
              </a:ext>
            </a:extLst>
          </p:cNvPr>
          <p:cNvSpPr>
            <a:spLocks noGrp="1"/>
          </p:cNvSpPr>
          <p:nvPr>
            <p:ph type="ftr" sz="quarter" idx="11"/>
          </p:nvPr>
        </p:nvSpPr>
        <p:spPr/>
        <p:txBody>
          <a:bodyPr/>
          <a:lstStyle/>
          <a:p>
            <a:r>
              <a:rPr lang="en-US"/>
              <a:t>prof Carlini, corsi aziendali, produzione snella</a:t>
            </a:r>
          </a:p>
        </p:txBody>
      </p:sp>
      <p:sp>
        <p:nvSpPr>
          <p:cNvPr id="7" name="Segnaposto numero diapositiva 6">
            <a:extLst>
              <a:ext uri="{FF2B5EF4-FFF2-40B4-BE49-F238E27FC236}">
                <a16:creationId xmlns:a16="http://schemas.microsoft.com/office/drawing/2014/main" id="{AC84082A-0C88-9AD6-CF28-DAD4881480EF}"/>
              </a:ext>
            </a:extLst>
          </p:cNvPr>
          <p:cNvSpPr>
            <a:spLocks noGrp="1"/>
          </p:cNvSpPr>
          <p:nvPr>
            <p:ph type="sldNum" sz="quarter" idx="12"/>
          </p:nvPr>
        </p:nvSpPr>
        <p:spPr/>
        <p:txBody>
          <a:bodyPr/>
          <a:lstStyle/>
          <a:p>
            <a:fld id="{35747434-7036-48DB-A148-6B3D8EE75CDA}" type="slidenum">
              <a:rPr lang="en-US" smtClean="0"/>
              <a:t>40</a:t>
            </a:fld>
            <a:endParaRPr lang="en-US"/>
          </a:p>
        </p:txBody>
      </p:sp>
    </p:spTree>
    <p:extLst>
      <p:ext uri="{BB962C8B-B14F-4D97-AF65-F5344CB8AC3E}">
        <p14:creationId xmlns:p14="http://schemas.microsoft.com/office/powerpoint/2010/main" val="714543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9A3D21-94FD-B300-5EBF-9D91F2FE1F49}"/>
              </a:ext>
            </a:extLst>
          </p:cNvPr>
          <p:cNvSpPr>
            <a:spLocks noGrp="1"/>
          </p:cNvSpPr>
          <p:nvPr>
            <p:ph type="title"/>
          </p:nvPr>
        </p:nvSpPr>
        <p:spPr>
          <a:xfrm>
            <a:off x="777240" y="365125"/>
            <a:ext cx="10659110" cy="5753177"/>
          </a:xfrm>
        </p:spPr>
        <p:txBody>
          <a:bodyPr>
            <a:normAutofit/>
          </a:bodyPr>
          <a:lstStyle/>
          <a:p>
            <a:r>
              <a:rPr lang="it-IT" dirty="0"/>
              <a:t>Immagine 2:</a:t>
            </a:r>
            <a:br>
              <a:rPr lang="it-IT" dirty="0"/>
            </a:br>
            <a:endParaRPr lang="it-IT" dirty="0"/>
          </a:p>
        </p:txBody>
      </p:sp>
      <p:pic>
        <p:nvPicPr>
          <p:cNvPr id="4" name="Immagine 3">
            <a:extLst>
              <a:ext uri="{FF2B5EF4-FFF2-40B4-BE49-F238E27FC236}">
                <a16:creationId xmlns:a16="http://schemas.microsoft.com/office/drawing/2014/main" id="{AD74252B-FE81-EE73-8FF5-0335DF7EB568}"/>
              </a:ext>
            </a:extLst>
          </p:cNvPr>
          <p:cNvPicPr>
            <a:picLocks noChangeAspect="1"/>
          </p:cNvPicPr>
          <p:nvPr/>
        </p:nvPicPr>
        <p:blipFill>
          <a:blip r:embed="rId2"/>
          <a:stretch>
            <a:fillRect/>
          </a:stretch>
        </p:blipFill>
        <p:spPr>
          <a:xfrm>
            <a:off x="801029" y="996176"/>
            <a:ext cx="10371507" cy="4765287"/>
          </a:xfrm>
          <a:prstGeom prst="rect">
            <a:avLst/>
          </a:prstGeom>
        </p:spPr>
      </p:pic>
      <p:sp>
        <p:nvSpPr>
          <p:cNvPr id="5" name="Segnaposto data 4">
            <a:extLst>
              <a:ext uri="{FF2B5EF4-FFF2-40B4-BE49-F238E27FC236}">
                <a16:creationId xmlns:a16="http://schemas.microsoft.com/office/drawing/2014/main" id="{F8F57AC5-29B1-90F1-E8E6-DA4024755437}"/>
              </a:ext>
            </a:extLst>
          </p:cNvPr>
          <p:cNvSpPr>
            <a:spLocks noGrp="1"/>
          </p:cNvSpPr>
          <p:nvPr>
            <p:ph type="dt" sz="half" idx="10"/>
          </p:nvPr>
        </p:nvSpPr>
        <p:spPr/>
        <p:txBody>
          <a:bodyPr/>
          <a:lstStyle/>
          <a:p>
            <a:fld id="{FCD1A9B7-162A-8749-A304-3AD88801D807}" type="datetime1">
              <a:rPr lang="it-IT" smtClean="0"/>
              <a:t>19/05/22</a:t>
            </a:fld>
            <a:endParaRPr lang="en-US"/>
          </a:p>
        </p:txBody>
      </p:sp>
      <p:sp>
        <p:nvSpPr>
          <p:cNvPr id="6" name="Segnaposto piè di pagina 5">
            <a:extLst>
              <a:ext uri="{FF2B5EF4-FFF2-40B4-BE49-F238E27FC236}">
                <a16:creationId xmlns:a16="http://schemas.microsoft.com/office/drawing/2014/main" id="{F7890662-646E-4D13-802D-3C7CFBA1F0AC}"/>
              </a:ext>
            </a:extLst>
          </p:cNvPr>
          <p:cNvSpPr>
            <a:spLocks noGrp="1"/>
          </p:cNvSpPr>
          <p:nvPr>
            <p:ph type="ftr" sz="quarter" idx="11"/>
          </p:nvPr>
        </p:nvSpPr>
        <p:spPr/>
        <p:txBody>
          <a:bodyPr/>
          <a:lstStyle/>
          <a:p>
            <a:r>
              <a:rPr lang="en-US"/>
              <a:t>prof Carlini, corsi aziendali, produzione snella</a:t>
            </a:r>
          </a:p>
        </p:txBody>
      </p:sp>
      <p:sp>
        <p:nvSpPr>
          <p:cNvPr id="7" name="Segnaposto numero diapositiva 6">
            <a:extLst>
              <a:ext uri="{FF2B5EF4-FFF2-40B4-BE49-F238E27FC236}">
                <a16:creationId xmlns:a16="http://schemas.microsoft.com/office/drawing/2014/main" id="{6A809151-B5D2-9782-1BA8-3B2BA4493CDB}"/>
              </a:ext>
            </a:extLst>
          </p:cNvPr>
          <p:cNvSpPr>
            <a:spLocks noGrp="1"/>
          </p:cNvSpPr>
          <p:nvPr>
            <p:ph type="sldNum" sz="quarter" idx="12"/>
          </p:nvPr>
        </p:nvSpPr>
        <p:spPr/>
        <p:txBody>
          <a:bodyPr/>
          <a:lstStyle/>
          <a:p>
            <a:fld id="{35747434-7036-48DB-A148-6B3D8EE75CDA}" type="slidenum">
              <a:rPr lang="en-US" smtClean="0"/>
              <a:t>41</a:t>
            </a:fld>
            <a:endParaRPr lang="en-US"/>
          </a:p>
        </p:txBody>
      </p:sp>
    </p:spTree>
    <p:extLst>
      <p:ext uri="{BB962C8B-B14F-4D97-AF65-F5344CB8AC3E}">
        <p14:creationId xmlns:p14="http://schemas.microsoft.com/office/powerpoint/2010/main" val="2162141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6895AD-8EE9-7AF4-AC6A-1204477E63FC}"/>
              </a:ext>
            </a:extLst>
          </p:cNvPr>
          <p:cNvSpPr>
            <a:spLocks noGrp="1"/>
          </p:cNvSpPr>
          <p:nvPr>
            <p:ph type="title"/>
          </p:nvPr>
        </p:nvSpPr>
        <p:spPr>
          <a:xfrm>
            <a:off x="777240" y="365125"/>
            <a:ext cx="10659110" cy="5493341"/>
          </a:xfrm>
        </p:spPr>
        <p:txBody>
          <a:bodyPr>
            <a:normAutofit/>
          </a:bodyPr>
          <a:lstStyle/>
          <a:p>
            <a:r>
              <a:rPr lang="it-IT" dirty="0"/>
              <a:t>Alla luce di quanto appena affermato e riprendendo in mano la matrice illustrata nella presentazione 19 eccone svelato il segreto: s’osservino i 2 disegni di seguito mostrati.</a:t>
            </a:r>
          </a:p>
        </p:txBody>
      </p:sp>
      <p:sp>
        <p:nvSpPr>
          <p:cNvPr id="3" name="Segnaposto data 2">
            <a:extLst>
              <a:ext uri="{FF2B5EF4-FFF2-40B4-BE49-F238E27FC236}">
                <a16:creationId xmlns:a16="http://schemas.microsoft.com/office/drawing/2014/main" id="{AE7AEAF8-FBBD-7754-AC96-BE4C65157C3D}"/>
              </a:ext>
            </a:extLst>
          </p:cNvPr>
          <p:cNvSpPr>
            <a:spLocks noGrp="1"/>
          </p:cNvSpPr>
          <p:nvPr>
            <p:ph type="dt" sz="half" idx="10"/>
          </p:nvPr>
        </p:nvSpPr>
        <p:spPr/>
        <p:txBody>
          <a:bodyPr/>
          <a:lstStyle/>
          <a:p>
            <a:fld id="{4CDEEB3F-8B19-C84F-9F11-C1B7FB7F6D24}" type="datetime1">
              <a:rPr lang="it-IT" smtClean="0"/>
              <a:t>19/05/22</a:t>
            </a:fld>
            <a:endParaRPr lang="en-US"/>
          </a:p>
        </p:txBody>
      </p:sp>
      <p:sp>
        <p:nvSpPr>
          <p:cNvPr id="4" name="Segnaposto piè di pagina 3">
            <a:extLst>
              <a:ext uri="{FF2B5EF4-FFF2-40B4-BE49-F238E27FC236}">
                <a16:creationId xmlns:a16="http://schemas.microsoft.com/office/drawing/2014/main" id="{70ACF8EB-EC14-F77B-B02A-F99D54B86D1A}"/>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02D9511C-2520-AD30-34BA-6C8649C8F9CE}"/>
              </a:ext>
            </a:extLst>
          </p:cNvPr>
          <p:cNvSpPr>
            <a:spLocks noGrp="1"/>
          </p:cNvSpPr>
          <p:nvPr>
            <p:ph type="sldNum" sz="quarter" idx="12"/>
          </p:nvPr>
        </p:nvSpPr>
        <p:spPr/>
        <p:txBody>
          <a:bodyPr/>
          <a:lstStyle/>
          <a:p>
            <a:fld id="{35747434-7036-48DB-A148-6B3D8EE75CDA}" type="slidenum">
              <a:rPr lang="en-US" smtClean="0"/>
              <a:t>42</a:t>
            </a:fld>
            <a:endParaRPr lang="en-US"/>
          </a:p>
        </p:txBody>
      </p:sp>
    </p:spTree>
    <p:extLst>
      <p:ext uri="{BB962C8B-B14F-4D97-AF65-F5344CB8AC3E}">
        <p14:creationId xmlns:p14="http://schemas.microsoft.com/office/powerpoint/2010/main" val="2379440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4C74A3-298C-FA1F-B9E5-611C0B9B370F}"/>
              </a:ext>
            </a:extLst>
          </p:cNvPr>
          <p:cNvSpPr>
            <a:spLocks noGrp="1"/>
          </p:cNvSpPr>
          <p:nvPr>
            <p:ph type="title"/>
          </p:nvPr>
        </p:nvSpPr>
        <p:spPr>
          <a:xfrm>
            <a:off x="777240" y="365125"/>
            <a:ext cx="10659110" cy="5878020"/>
          </a:xfrm>
        </p:spPr>
        <p:txBody>
          <a:bodyPr/>
          <a:lstStyle/>
          <a:p>
            <a:endParaRPr lang="it-IT" dirty="0"/>
          </a:p>
        </p:txBody>
      </p:sp>
      <p:pic>
        <p:nvPicPr>
          <p:cNvPr id="4" name="Immagine 3">
            <a:extLst>
              <a:ext uri="{FF2B5EF4-FFF2-40B4-BE49-F238E27FC236}">
                <a16:creationId xmlns:a16="http://schemas.microsoft.com/office/drawing/2014/main" id="{8FA6568E-FD00-94A0-6C4D-975450917F0E}"/>
              </a:ext>
            </a:extLst>
          </p:cNvPr>
          <p:cNvPicPr>
            <a:picLocks noChangeAspect="1"/>
          </p:cNvPicPr>
          <p:nvPr/>
        </p:nvPicPr>
        <p:blipFill>
          <a:blip r:embed="rId2"/>
          <a:stretch>
            <a:fillRect/>
          </a:stretch>
        </p:blipFill>
        <p:spPr>
          <a:xfrm>
            <a:off x="542693" y="0"/>
            <a:ext cx="11069444" cy="6858000"/>
          </a:xfrm>
          <a:prstGeom prst="rect">
            <a:avLst/>
          </a:prstGeom>
        </p:spPr>
      </p:pic>
      <p:sp>
        <p:nvSpPr>
          <p:cNvPr id="5" name="Segnaposto data 4">
            <a:extLst>
              <a:ext uri="{FF2B5EF4-FFF2-40B4-BE49-F238E27FC236}">
                <a16:creationId xmlns:a16="http://schemas.microsoft.com/office/drawing/2014/main" id="{7D532DA9-5706-8C55-ACA2-4B571B4595B2}"/>
              </a:ext>
            </a:extLst>
          </p:cNvPr>
          <p:cNvSpPr>
            <a:spLocks noGrp="1"/>
          </p:cNvSpPr>
          <p:nvPr>
            <p:ph type="dt" sz="half" idx="10"/>
          </p:nvPr>
        </p:nvSpPr>
        <p:spPr/>
        <p:txBody>
          <a:bodyPr/>
          <a:lstStyle/>
          <a:p>
            <a:fld id="{67D456DD-E71E-134D-A1E4-C81308ADBAA1}" type="datetime1">
              <a:rPr lang="it-IT" smtClean="0"/>
              <a:t>19/05/22</a:t>
            </a:fld>
            <a:endParaRPr lang="en-US"/>
          </a:p>
        </p:txBody>
      </p:sp>
      <p:sp>
        <p:nvSpPr>
          <p:cNvPr id="6" name="Segnaposto piè di pagina 5">
            <a:extLst>
              <a:ext uri="{FF2B5EF4-FFF2-40B4-BE49-F238E27FC236}">
                <a16:creationId xmlns:a16="http://schemas.microsoft.com/office/drawing/2014/main" id="{30DB864B-E2CB-DC00-D6C4-1DBECB9ABA4B}"/>
              </a:ext>
            </a:extLst>
          </p:cNvPr>
          <p:cNvSpPr>
            <a:spLocks noGrp="1"/>
          </p:cNvSpPr>
          <p:nvPr>
            <p:ph type="ftr" sz="quarter" idx="11"/>
          </p:nvPr>
        </p:nvSpPr>
        <p:spPr/>
        <p:txBody>
          <a:bodyPr/>
          <a:lstStyle/>
          <a:p>
            <a:r>
              <a:rPr lang="en-US"/>
              <a:t>prof Carlini, corsi aziendali, produzione snella</a:t>
            </a:r>
          </a:p>
        </p:txBody>
      </p:sp>
      <p:sp>
        <p:nvSpPr>
          <p:cNvPr id="7" name="Segnaposto numero diapositiva 6">
            <a:extLst>
              <a:ext uri="{FF2B5EF4-FFF2-40B4-BE49-F238E27FC236}">
                <a16:creationId xmlns:a16="http://schemas.microsoft.com/office/drawing/2014/main" id="{BBCB8BFB-8978-760F-E921-D7071C97EB0A}"/>
              </a:ext>
            </a:extLst>
          </p:cNvPr>
          <p:cNvSpPr>
            <a:spLocks noGrp="1"/>
          </p:cNvSpPr>
          <p:nvPr>
            <p:ph type="sldNum" sz="quarter" idx="12"/>
          </p:nvPr>
        </p:nvSpPr>
        <p:spPr/>
        <p:txBody>
          <a:bodyPr/>
          <a:lstStyle/>
          <a:p>
            <a:fld id="{35747434-7036-48DB-A148-6B3D8EE75CDA}" type="slidenum">
              <a:rPr lang="en-US" smtClean="0"/>
              <a:t>43</a:t>
            </a:fld>
            <a:endParaRPr lang="en-US"/>
          </a:p>
        </p:txBody>
      </p:sp>
    </p:spTree>
    <p:extLst>
      <p:ext uri="{BB962C8B-B14F-4D97-AF65-F5344CB8AC3E}">
        <p14:creationId xmlns:p14="http://schemas.microsoft.com/office/powerpoint/2010/main" val="3650762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335557-5A6E-4FB9-DFF6-F1EF580063D7}"/>
              </a:ext>
            </a:extLst>
          </p:cNvPr>
          <p:cNvSpPr>
            <a:spLocks noGrp="1"/>
          </p:cNvSpPr>
          <p:nvPr>
            <p:ph type="title"/>
          </p:nvPr>
        </p:nvSpPr>
        <p:spPr>
          <a:xfrm>
            <a:off x="777240" y="365125"/>
            <a:ext cx="10659110" cy="5827519"/>
          </a:xfrm>
        </p:spPr>
        <p:txBody>
          <a:bodyPr/>
          <a:lstStyle/>
          <a:p>
            <a:endParaRPr lang="it-IT" dirty="0"/>
          </a:p>
        </p:txBody>
      </p:sp>
      <p:pic>
        <p:nvPicPr>
          <p:cNvPr id="4" name="Immagine 3" descr="Immagine che contiene testo, tavolo&#10;&#10;Descrizione generata automaticamente">
            <a:extLst>
              <a:ext uri="{FF2B5EF4-FFF2-40B4-BE49-F238E27FC236}">
                <a16:creationId xmlns:a16="http://schemas.microsoft.com/office/drawing/2014/main" id="{C5E99CC7-A2F2-572F-38FF-AEB61315E908}"/>
              </a:ext>
            </a:extLst>
          </p:cNvPr>
          <p:cNvPicPr>
            <a:picLocks noChangeAspect="1"/>
          </p:cNvPicPr>
          <p:nvPr/>
        </p:nvPicPr>
        <p:blipFill>
          <a:blip r:embed="rId2"/>
          <a:stretch>
            <a:fillRect/>
          </a:stretch>
        </p:blipFill>
        <p:spPr>
          <a:xfrm>
            <a:off x="535259" y="0"/>
            <a:ext cx="10352181" cy="6858000"/>
          </a:xfrm>
          <a:prstGeom prst="rect">
            <a:avLst/>
          </a:prstGeom>
        </p:spPr>
      </p:pic>
      <p:sp>
        <p:nvSpPr>
          <p:cNvPr id="5" name="Segnaposto data 4">
            <a:extLst>
              <a:ext uri="{FF2B5EF4-FFF2-40B4-BE49-F238E27FC236}">
                <a16:creationId xmlns:a16="http://schemas.microsoft.com/office/drawing/2014/main" id="{F69A4A91-6EC2-B2F7-A323-01D5A637D2B5}"/>
              </a:ext>
            </a:extLst>
          </p:cNvPr>
          <p:cNvSpPr>
            <a:spLocks noGrp="1"/>
          </p:cNvSpPr>
          <p:nvPr>
            <p:ph type="dt" sz="half" idx="10"/>
          </p:nvPr>
        </p:nvSpPr>
        <p:spPr/>
        <p:txBody>
          <a:bodyPr/>
          <a:lstStyle/>
          <a:p>
            <a:fld id="{A3CE63C6-D1B0-D347-9BE9-1357CDE5A963}" type="datetime1">
              <a:rPr lang="it-IT" smtClean="0"/>
              <a:t>19/05/22</a:t>
            </a:fld>
            <a:endParaRPr lang="en-US"/>
          </a:p>
        </p:txBody>
      </p:sp>
      <p:sp>
        <p:nvSpPr>
          <p:cNvPr id="6" name="Segnaposto piè di pagina 5">
            <a:extLst>
              <a:ext uri="{FF2B5EF4-FFF2-40B4-BE49-F238E27FC236}">
                <a16:creationId xmlns:a16="http://schemas.microsoft.com/office/drawing/2014/main" id="{D5560232-5477-0AE6-B2B9-47A35B8AC38F}"/>
              </a:ext>
            </a:extLst>
          </p:cNvPr>
          <p:cNvSpPr>
            <a:spLocks noGrp="1"/>
          </p:cNvSpPr>
          <p:nvPr>
            <p:ph type="ftr" sz="quarter" idx="11"/>
          </p:nvPr>
        </p:nvSpPr>
        <p:spPr/>
        <p:txBody>
          <a:bodyPr/>
          <a:lstStyle/>
          <a:p>
            <a:r>
              <a:rPr lang="en-US"/>
              <a:t>prof Carlini, corsi aziendali, produzione snella</a:t>
            </a:r>
          </a:p>
        </p:txBody>
      </p:sp>
      <p:sp>
        <p:nvSpPr>
          <p:cNvPr id="7" name="Segnaposto numero diapositiva 6">
            <a:extLst>
              <a:ext uri="{FF2B5EF4-FFF2-40B4-BE49-F238E27FC236}">
                <a16:creationId xmlns:a16="http://schemas.microsoft.com/office/drawing/2014/main" id="{C451A898-A853-0781-DC14-F57FE5DA4ABB}"/>
              </a:ext>
            </a:extLst>
          </p:cNvPr>
          <p:cNvSpPr>
            <a:spLocks noGrp="1"/>
          </p:cNvSpPr>
          <p:nvPr>
            <p:ph type="sldNum" sz="quarter" idx="12"/>
          </p:nvPr>
        </p:nvSpPr>
        <p:spPr/>
        <p:txBody>
          <a:bodyPr/>
          <a:lstStyle/>
          <a:p>
            <a:fld id="{35747434-7036-48DB-A148-6B3D8EE75CDA}" type="slidenum">
              <a:rPr lang="en-US" smtClean="0"/>
              <a:t>44</a:t>
            </a:fld>
            <a:endParaRPr lang="en-US"/>
          </a:p>
        </p:txBody>
      </p:sp>
    </p:spTree>
    <p:extLst>
      <p:ext uri="{BB962C8B-B14F-4D97-AF65-F5344CB8AC3E}">
        <p14:creationId xmlns:p14="http://schemas.microsoft.com/office/powerpoint/2010/main" val="3883349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573940-09A6-D4DC-ADAB-B72EF1E494D1}"/>
              </a:ext>
            </a:extLst>
          </p:cNvPr>
          <p:cNvSpPr>
            <a:spLocks noGrp="1"/>
          </p:cNvSpPr>
          <p:nvPr>
            <p:ph type="title"/>
          </p:nvPr>
        </p:nvSpPr>
        <p:spPr>
          <a:xfrm>
            <a:off x="777240" y="365125"/>
            <a:ext cx="10659110" cy="5545021"/>
          </a:xfrm>
        </p:spPr>
        <p:txBody>
          <a:bodyPr>
            <a:normAutofit/>
          </a:bodyPr>
          <a:lstStyle/>
          <a:p>
            <a:pPr algn="ctr"/>
            <a:r>
              <a:rPr lang="it-IT" dirty="0"/>
              <a:t>Al momento, per questo corso introduttivo alla materia, è importante che conosciate il concetto e iniziate a pensare alla gerarchia delle fasi per misurare l’importanza di quanto state facendo adesso.  </a:t>
            </a:r>
          </a:p>
        </p:txBody>
      </p:sp>
      <p:sp>
        <p:nvSpPr>
          <p:cNvPr id="3" name="Segnaposto data 2">
            <a:extLst>
              <a:ext uri="{FF2B5EF4-FFF2-40B4-BE49-F238E27FC236}">
                <a16:creationId xmlns:a16="http://schemas.microsoft.com/office/drawing/2014/main" id="{F0C3E2A6-9768-C8F9-10F9-C35B3EEA77CE}"/>
              </a:ext>
            </a:extLst>
          </p:cNvPr>
          <p:cNvSpPr>
            <a:spLocks noGrp="1"/>
          </p:cNvSpPr>
          <p:nvPr>
            <p:ph type="dt" sz="half" idx="10"/>
          </p:nvPr>
        </p:nvSpPr>
        <p:spPr/>
        <p:txBody>
          <a:bodyPr/>
          <a:lstStyle/>
          <a:p>
            <a:fld id="{916756DE-A932-2046-ACB1-2EE05C825566}" type="datetime1">
              <a:rPr lang="it-IT" smtClean="0"/>
              <a:t>19/05/22</a:t>
            </a:fld>
            <a:endParaRPr lang="en-US"/>
          </a:p>
        </p:txBody>
      </p:sp>
      <p:sp>
        <p:nvSpPr>
          <p:cNvPr id="4" name="Segnaposto piè di pagina 3">
            <a:extLst>
              <a:ext uri="{FF2B5EF4-FFF2-40B4-BE49-F238E27FC236}">
                <a16:creationId xmlns:a16="http://schemas.microsoft.com/office/drawing/2014/main" id="{38537F87-BA70-9B1D-5534-AF1EBAC38BB7}"/>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ABFFA0E8-C1B2-DBA2-EAC2-631F3CCB2FF7}"/>
              </a:ext>
            </a:extLst>
          </p:cNvPr>
          <p:cNvSpPr>
            <a:spLocks noGrp="1"/>
          </p:cNvSpPr>
          <p:nvPr>
            <p:ph type="sldNum" sz="quarter" idx="12"/>
          </p:nvPr>
        </p:nvSpPr>
        <p:spPr/>
        <p:txBody>
          <a:bodyPr/>
          <a:lstStyle/>
          <a:p>
            <a:fld id="{35747434-7036-48DB-A148-6B3D8EE75CDA}" type="slidenum">
              <a:rPr lang="en-US" smtClean="0"/>
              <a:t>45</a:t>
            </a:fld>
            <a:endParaRPr lang="en-US"/>
          </a:p>
        </p:txBody>
      </p:sp>
    </p:spTree>
    <p:extLst>
      <p:ext uri="{BB962C8B-B14F-4D97-AF65-F5344CB8AC3E}">
        <p14:creationId xmlns:p14="http://schemas.microsoft.com/office/powerpoint/2010/main" val="3722167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49A298-BE1F-66C9-A774-236A042E24A8}"/>
              </a:ext>
            </a:extLst>
          </p:cNvPr>
          <p:cNvSpPr>
            <a:spLocks noGrp="1"/>
          </p:cNvSpPr>
          <p:nvPr>
            <p:ph type="title"/>
          </p:nvPr>
        </p:nvSpPr>
        <p:spPr>
          <a:xfrm>
            <a:off x="777240" y="365125"/>
            <a:ext cx="10659110" cy="5587934"/>
          </a:xfrm>
        </p:spPr>
        <p:txBody>
          <a:bodyPr>
            <a:normAutofit/>
          </a:bodyPr>
          <a:lstStyle/>
          <a:p>
            <a:pPr algn="ctr"/>
            <a:r>
              <a:rPr lang="it-IT" dirty="0"/>
              <a:t>Analizzando le fasi attuali da progettare per ordine gerarchico possiamo immaginare gli schemi di lavoro futuri.</a:t>
            </a:r>
          </a:p>
        </p:txBody>
      </p:sp>
      <p:sp>
        <p:nvSpPr>
          <p:cNvPr id="3" name="Segnaposto data 2">
            <a:extLst>
              <a:ext uri="{FF2B5EF4-FFF2-40B4-BE49-F238E27FC236}">
                <a16:creationId xmlns:a16="http://schemas.microsoft.com/office/drawing/2014/main" id="{4FEF2912-0747-23D9-AAD6-F853DB74AD48}"/>
              </a:ext>
            </a:extLst>
          </p:cNvPr>
          <p:cNvSpPr>
            <a:spLocks noGrp="1"/>
          </p:cNvSpPr>
          <p:nvPr>
            <p:ph type="dt" sz="half" idx="10"/>
          </p:nvPr>
        </p:nvSpPr>
        <p:spPr/>
        <p:txBody>
          <a:bodyPr/>
          <a:lstStyle/>
          <a:p>
            <a:fld id="{0D1ABA9D-5C45-1C47-AF1E-370BDC814753}" type="datetime1">
              <a:rPr lang="it-IT" smtClean="0"/>
              <a:t>19/05/22</a:t>
            </a:fld>
            <a:endParaRPr lang="en-US"/>
          </a:p>
        </p:txBody>
      </p:sp>
      <p:sp>
        <p:nvSpPr>
          <p:cNvPr id="4" name="Segnaposto piè di pagina 3">
            <a:extLst>
              <a:ext uri="{FF2B5EF4-FFF2-40B4-BE49-F238E27FC236}">
                <a16:creationId xmlns:a16="http://schemas.microsoft.com/office/drawing/2014/main" id="{3D9DA5EE-85ED-4773-3C13-C527BFED034F}"/>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21141D3B-3B8A-4DF4-6EC1-3D61D6A61A44}"/>
              </a:ext>
            </a:extLst>
          </p:cNvPr>
          <p:cNvSpPr>
            <a:spLocks noGrp="1"/>
          </p:cNvSpPr>
          <p:nvPr>
            <p:ph type="sldNum" sz="quarter" idx="12"/>
          </p:nvPr>
        </p:nvSpPr>
        <p:spPr/>
        <p:txBody>
          <a:bodyPr/>
          <a:lstStyle/>
          <a:p>
            <a:fld id="{35747434-7036-48DB-A148-6B3D8EE75CDA}" type="slidenum">
              <a:rPr lang="en-US" smtClean="0"/>
              <a:t>46</a:t>
            </a:fld>
            <a:endParaRPr lang="en-US"/>
          </a:p>
        </p:txBody>
      </p:sp>
    </p:spTree>
    <p:extLst>
      <p:ext uri="{BB962C8B-B14F-4D97-AF65-F5344CB8AC3E}">
        <p14:creationId xmlns:p14="http://schemas.microsoft.com/office/powerpoint/2010/main" val="3130038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01E164-E8E7-DEC0-EB25-45C742FE9A76}"/>
              </a:ext>
            </a:extLst>
          </p:cNvPr>
          <p:cNvSpPr>
            <a:spLocks noGrp="1"/>
          </p:cNvSpPr>
          <p:nvPr>
            <p:ph type="title"/>
          </p:nvPr>
        </p:nvSpPr>
        <p:spPr>
          <a:xfrm>
            <a:off x="777240" y="365125"/>
            <a:ext cx="10659110" cy="5336865"/>
          </a:xfrm>
        </p:spPr>
        <p:txBody>
          <a:bodyPr>
            <a:normAutofit/>
          </a:bodyPr>
          <a:lstStyle/>
          <a:p>
            <a:pPr algn="ctr"/>
            <a:r>
              <a:rPr lang="it-IT" dirty="0"/>
              <a:t>Ecco lo schema generale prima di studiarne i diversi passi:</a:t>
            </a:r>
          </a:p>
        </p:txBody>
      </p:sp>
      <p:sp>
        <p:nvSpPr>
          <p:cNvPr id="3" name="Segnaposto data 2">
            <a:extLst>
              <a:ext uri="{FF2B5EF4-FFF2-40B4-BE49-F238E27FC236}">
                <a16:creationId xmlns:a16="http://schemas.microsoft.com/office/drawing/2014/main" id="{438FE594-01F3-6FFB-87C1-B7C863D8C7D7}"/>
              </a:ext>
            </a:extLst>
          </p:cNvPr>
          <p:cNvSpPr>
            <a:spLocks noGrp="1"/>
          </p:cNvSpPr>
          <p:nvPr>
            <p:ph type="dt" sz="half" idx="10"/>
          </p:nvPr>
        </p:nvSpPr>
        <p:spPr/>
        <p:txBody>
          <a:bodyPr/>
          <a:lstStyle/>
          <a:p>
            <a:fld id="{2BB8D7E0-4A4D-3640-AB90-91B355D8A3E2}" type="datetime1">
              <a:rPr lang="it-IT" smtClean="0"/>
              <a:t>19/05/22</a:t>
            </a:fld>
            <a:endParaRPr lang="en-US"/>
          </a:p>
        </p:txBody>
      </p:sp>
      <p:sp>
        <p:nvSpPr>
          <p:cNvPr id="4" name="Segnaposto piè di pagina 3">
            <a:extLst>
              <a:ext uri="{FF2B5EF4-FFF2-40B4-BE49-F238E27FC236}">
                <a16:creationId xmlns:a16="http://schemas.microsoft.com/office/drawing/2014/main" id="{38034402-6616-C2F4-CEA4-222DCD199E3C}"/>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2A2C0E0E-BEC6-2759-B3D9-3C53B7FC4D28}"/>
              </a:ext>
            </a:extLst>
          </p:cNvPr>
          <p:cNvSpPr>
            <a:spLocks noGrp="1"/>
          </p:cNvSpPr>
          <p:nvPr>
            <p:ph type="sldNum" sz="quarter" idx="12"/>
          </p:nvPr>
        </p:nvSpPr>
        <p:spPr/>
        <p:txBody>
          <a:bodyPr/>
          <a:lstStyle/>
          <a:p>
            <a:fld id="{35747434-7036-48DB-A148-6B3D8EE75CDA}" type="slidenum">
              <a:rPr lang="en-US" smtClean="0"/>
              <a:t>47</a:t>
            </a:fld>
            <a:endParaRPr lang="en-US"/>
          </a:p>
        </p:txBody>
      </p:sp>
    </p:spTree>
    <p:extLst>
      <p:ext uri="{BB962C8B-B14F-4D97-AF65-F5344CB8AC3E}">
        <p14:creationId xmlns:p14="http://schemas.microsoft.com/office/powerpoint/2010/main" val="3378601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8B3FEE-2E20-3CF0-B13E-52A5FECA2C0D}"/>
              </a:ext>
            </a:extLst>
          </p:cNvPr>
          <p:cNvSpPr>
            <a:spLocks noGrp="1"/>
          </p:cNvSpPr>
          <p:nvPr>
            <p:ph type="title"/>
          </p:nvPr>
        </p:nvSpPr>
        <p:spPr/>
        <p:txBody>
          <a:bodyPr/>
          <a:lstStyle/>
          <a:p>
            <a:endParaRPr lang="it-IT" dirty="0"/>
          </a:p>
        </p:txBody>
      </p:sp>
      <p:pic>
        <p:nvPicPr>
          <p:cNvPr id="4" name="Immagine 3">
            <a:extLst>
              <a:ext uri="{FF2B5EF4-FFF2-40B4-BE49-F238E27FC236}">
                <a16:creationId xmlns:a16="http://schemas.microsoft.com/office/drawing/2014/main" id="{236E6028-A88B-5C08-924A-D7F641B16649}"/>
              </a:ext>
            </a:extLst>
          </p:cNvPr>
          <p:cNvPicPr>
            <a:picLocks noChangeAspect="1"/>
          </p:cNvPicPr>
          <p:nvPr/>
        </p:nvPicPr>
        <p:blipFill>
          <a:blip r:embed="rId2"/>
          <a:stretch>
            <a:fillRect/>
          </a:stretch>
        </p:blipFill>
        <p:spPr>
          <a:xfrm>
            <a:off x="676507" y="0"/>
            <a:ext cx="10759843" cy="6858000"/>
          </a:xfrm>
          <a:prstGeom prst="rect">
            <a:avLst/>
          </a:prstGeom>
        </p:spPr>
      </p:pic>
      <p:sp>
        <p:nvSpPr>
          <p:cNvPr id="5" name="Segnaposto data 4">
            <a:extLst>
              <a:ext uri="{FF2B5EF4-FFF2-40B4-BE49-F238E27FC236}">
                <a16:creationId xmlns:a16="http://schemas.microsoft.com/office/drawing/2014/main" id="{B23DC33E-00D2-89F6-F586-BFE90A699E3C}"/>
              </a:ext>
            </a:extLst>
          </p:cNvPr>
          <p:cNvSpPr>
            <a:spLocks noGrp="1"/>
          </p:cNvSpPr>
          <p:nvPr>
            <p:ph type="dt" sz="half" idx="10"/>
          </p:nvPr>
        </p:nvSpPr>
        <p:spPr/>
        <p:txBody>
          <a:bodyPr/>
          <a:lstStyle/>
          <a:p>
            <a:fld id="{4C1B24D6-D05F-CA46-8DAA-A24D1A8B5C9E}" type="datetime1">
              <a:rPr lang="it-IT" smtClean="0"/>
              <a:t>19/05/22</a:t>
            </a:fld>
            <a:endParaRPr lang="en-US"/>
          </a:p>
        </p:txBody>
      </p:sp>
      <p:sp>
        <p:nvSpPr>
          <p:cNvPr id="6" name="Segnaposto piè di pagina 5">
            <a:extLst>
              <a:ext uri="{FF2B5EF4-FFF2-40B4-BE49-F238E27FC236}">
                <a16:creationId xmlns:a16="http://schemas.microsoft.com/office/drawing/2014/main" id="{6D3EA517-B675-184D-3685-68E3F78FB579}"/>
              </a:ext>
            </a:extLst>
          </p:cNvPr>
          <p:cNvSpPr>
            <a:spLocks noGrp="1"/>
          </p:cNvSpPr>
          <p:nvPr>
            <p:ph type="ftr" sz="quarter" idx="11"/>
          </p:nvPr>
        </p:nvSpPr>
        <p:spPr/>
        <p:txBody>
          <a:bodyPr/>
          <a:lstStyle/>
          <a:p>
            <a:r>
              <a:rPr lang="en-US"/>
              <a:t>prof Carlini, corsi aziendali, produzione snella</a:t>
            </a:r>
          </a:p>
        </p:txBody>
      </p:sp>
      <p:sp>
        <p:nvSpPr>
          <p:cNvPr id="7" name="Segnaposto numero diapositiva 6">
            <a:extLst>
              <a:ext uri="{FF2B5EF4-FFF2-40B4-BE49-F238E27FC236}">
                <a16:creationId xmlns:a16="http://schemas.microsoft.com/office/drawing/2014/main" id="{0E4D7F17-9C6D-C554-045F-AFCF8C2BF809}"/>
              </a:ext>
            </a:extLst>
          </p:cNvPr>
          <p:cNvSpPr>
            <a:spLocks noGrp="1"/>
          </p:cNvSpPr>
          <p:nvPr>
            <p:ph type="sldNum" sz="quarter" idx="12"/>
          </p:nvPr>
        </p:nvSpPr>
        <p:spPr/>
        <p:txBody>
          <a:bodyPr/>
          <a:lstStyle/>
          <a:p>
            <a:fld id="{35747434-7036-48DB-A148-6B3D8EE75CDA}" type="slidenum">
              <a:rPr lang="en-US" smtClean="0"/>
              <a:t>48</a:t>
            </a:fld>
            <a:endParaRPr lang="en-US"/>
          </a:p>
        </p:txBody>
      </p:sp>
    </p:spTree>
    <p:extLst>
      <p:ext uri="{BB962C8B-B14F-4D97-AF65-F5344CB8AC3E}">
        <p14:creationId xmlns:p14="http://schemas.microsoft.com/office/powerpoint/2010/main" val="3897164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32A15C-B4E3-D597-FE45-EF1737E5B7E3}"/>
              </a:ext>
            </a:extLst>
          </p:cNvPr>
          <p:cNvSpPr>
            <a:spLocks noGrp="1"/>
          </p:cNvSpPr>
          <p:nvPr>
            <p:ph type="title"/>
          </p:nvPr>
        </p:nvSpPr>
        <p:spPr>
          <a:xfrm>
            <a:off x="777240" y="365125"/>
            <a:ext cx="10659110" cy="5741313"/>
          </a:xfrm>
        </p:spPr>
        <p:txBody>
          <a:bodyPr>
            <a:normAutofit/>
          </a:bodyPr>
          <a:lstStyle/>
          <a:p>
            <a:pPr algn="ctr"/>
            <a:r>
              <a:rPr lang="it-IT" dirty="0"/>
              <a:t>Un dettaglio che non ho mai approfondito con Voi: siete un’impresa manifatturiera quindi quanti ingegneri avete in produzione?</a:t>
            </a:r>
          </a:p>
        </p:txBody>
      </p:sp>
      <p:sp>
        <p:nvSpPr>
          <p:cNvPr id="3" name="Segnaposto data 2">
            <a:extLst>
              <a:ext uri="{FF2B5EF4-FFF2-40B4-BE49-F238E27FC236}">
                <a16:creationId xmlns:a16="http://schemas.microsoft.com/office/drawing/2014/main" id="{4C4363A0-BDF5-FE2A-D730-E66CBB6224D1}"/>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75DF0A01-A8E9-EC76-7C72-B819379BE8B8}"/>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8D5900A8-A7F8-91C6-78BF-6030D9A3FC04}"/>
              </a:ext>
            </a:extLst>
          </p:cNvPr>
          <p:cNvSpPr>
            <a:spLocks noGrp="1"/>
          </p:cNvSpPr>
          <p:nvPr>
            <p:ph type="sldNum" sz="quarter" idx="12"/>
          </p:nvPr>
        </p:nvSpPr>
        <p:spPr/>
        <p:txBody>
          <a:bodyPr/>
          <a:lstStyle/>
          <a:p>
            <a:fld id="{35747434-7036-48DB-A148-6B3D8EE75CDA}" type="slidenum">
              <a:rPr lang="en-US" smtClean="0"/>
              <a:t>49</a:t>
            </a:fld>
            <a:endParaRPr lang="en-US"/>
          </a:p>
        </p:txBody>
      </p:sp>
    </p:spTree>
    <p:extLst>
      <p:ext uri="{BB962C8B-B14F-4D97-AF65-F5344CB8AC3E}">
        <p14:creationId xmlns:p14="http://schemas.microsoft.com/office/powerpoint/2010/main" val="35845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F61CED-2891-E91A-552F-15D1E44285CC}"/>
              </a:ext>
            </a:extLst>
          </p:cNvPr>
          <p:cNvSpPr>
            <a:spLocks noGrp="1"/>
          </p:cNvSpPr>
          <p:nvPr>
            <p:ph type="title"/>
          </p:nvPr>
        </p:nvSpPr>
        <p:spPr>
          <a:xfrm>
            <a:off x="777240" y="365125"/>
            <a:ext cx="10659110" cy="5800005"/>
          </a:xfrm>
        </p:spPr>
        <p:txBody>
          <a:bodyPr>
            <a:normAutofit/>
          </a:bodyPr>
          <a:lstStyle/>
          <a:p>
            <a:pPr algn="ctr"/>
            <a:r>
              <a:rPr lang="it-IT" dirty="0"/>
              <a:t>Ad esempio, le spese di pulizia dello stabilimento, non pagate dal cliente, sono spreco?</a:t>
            </a:r>
            <a:br>
              <a:rPr lang="it-IT" dirty="0"/>
            </a:br>
            <a:r>
              <a:rPr lang="it-IT" dirty="0"/>
              <a:t>L’ufficio progettazione, e quindi quello del personale e infine l’</a:t>
            </a:r>
            <a:r>
              <a:rPr lang="it-IT" dirty="0" err="1"/>
              <a:t>amm.vo</a:t>
            </a:r>
            <a:r>
              <a:rPr lang="it-IT" dirty="0"/>
              <a:t> non pagati dal cliente sono spreco?</a:t>
            </a:r>
          </a:p>
        </p:txBody>
      </p:sp>
      <p:sp>
        <p:nvSpPr>
          <p:cNvPr id="3" name="Segnaposto data 2">
            <a:extLst>
              <a:ext uri="{FF2B5EF4-FFF2-40B4-BE49-F238E27FC236}">
                <a16:creationId xmlns:a16="http://schemas.microsoft.com/office/drawing/2014/main" id="{AADF242F-7690-4488-AA88-43453CB2C573}"/>
              </a:ext>
            </a:extLst>
          </p:cNvPr>
          <p:cNvSpPr>
            <a:spLocks noGrp="1"/>
          </p:cNvSpPr>
          <p:nvPr>
            <p:ph type="dt" sz="half" idx="10"/>
          </p:nvPr>
        </p:nvSpPr>
        <p:spPr/>
        <p:txBody>
          <a:bodyPr/>
          <a:lstStyle/>
          <a:p>
            <a:fld id="{7B3E4631-48B7-FD49-98B7-79D19A135412}" type="datetime1">
              <a:rPr lang="it-IT" smtClean="0"/>
              <a:t>19/05/22</a:t>
            </a:fld>
            <a:endParaRPr lang="en-US"/>
          </a:p>
        </p:txBody>
      </p:sp>
      <p:sp>
        <p:nvSpPr>
          <p:cNvPr id="4" name="Segnaposto piè di pagina 3">
            <a:extLst>
              <a:ext uri="{FF2B5EF4-FFF2-40B4-BE49-F238E27FC236}">
                <a16:creationId xmlns:a16="http://schemas.microsoft.com/office/drawing/2014/main" id="{4B169E1C-50D8-3939-D68E-61FCDD682CCF}"/>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EABAECDF-5517-5E55-FDED-210B9851B103}"/>
              </a:ext>
            </a:extLst>
          </p:cNvPr>
          <p:cNvSpPr>
            <a:spLocks noGrp="1"/>
          </p:cNvSpPr>
          <p:nvPr>
            <p:ph type="sldNum" sz="quarter" idx="12"/>
          </p:nvPr>
        </p:nvSpPr>
        <p:spPr/>
        <p:txBody>
          <a:bodyPr/>
          <a:lstStyle/>
          <a:p>
            <a:fld id="{35747434-7036-48DB-A148-6B3D8EE75CDA}" type="slidenum">
              <a:rPr lang="en-US" smtClean="0"/>
              <a:t>5</a:t>
            </a:fld>
            <a:endParaRPr lang="en-US"/>
          </a:p>
        </p:txBody>
      </p:sp>
    </p:spTree>
    <p:extLst>
      <p:ext uri="{BB962C8B-B14F-4D97-AF65-F5344CB8AC3E}">
        <p14:creationId xmlns:p14="http://schemas.microsoft.com/office/powerpoint/2010/main" val="1182037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18894-6270-81CC-BACF-20B88B266BEC}"/>
              </a:ext>
            </a:extLst>
          </p:cNvPr>
          <p:cNvSpPr>
            <a:spLocks noGrp="1"/>
          </p:cNvSpPr>
          <p:nvPr>
            <p:ph type="title"/>
          </p:nvPr>
        </p:nvSpPr>
        <p:spPr>
          <a:xfrm>
            <a:off x="777240" y="365125"/>
            <a:ext cx="10659110" cy="5537485"/>
          </a:xfrm>
        </p:spPr>
        <p:txBody>
          <a:bodyPr>
            <a:normAutofit/>
          </a:bodyPr>
          <a:lstStyle/>
          <a:p>
            <a:r>
              <a:rPr lang="it-IT" dirty="0"/>
              <a:t>Per formalizzare quanto indicato nella presentazione 39 ci sono dei nuovi passaggi (ancora e pertinenti al nuovo argomento) che sono:</a:t>
            </a:r>
            <a:br>
              <a:rPr lang="it-IT" dirty="0"/>
            </a:br>
            <a:r>
              <a:rPr lang="it-IT" dirty="0"/>
              <a:t>- 1; aprire il progetto con cliente, fornitore e controllo di produzione; </a:t>
            </a:r>
          </a:p>
        </p:txBody>
      </p:sp>
      <p:sp>
        <p:nvSpPr>
          <p:cNvPr id="3" name="Segnaposto data 2">
            <a:extLst>
              <a:ext uri="{FF2B5EF4-FFF2-40B4-BE49-F238E27FC236}">
                <a16:creationId xmlns:a16="http://schemas.microsoft.com/office/drawing/2014/main" id="{2D88CCC3-653C-0ACB-37A2-B2C545969D43}"/>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17BCFEDD-B2FD-3425-D3F0-83A7407D66CB}"/>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10198816-15FF-E72D-D999-7F0E00FB98DF}"/>
              </a:ext>
            </a:extLst>
          </p:cNvPr>
          <p:cNvSpPr>
            <a:spLocks noGrp="1"/>
          </p:cNvSpPr>
          <p:nvPr>
            <p:ph type="sldNum" sz="quarter" idx="12"/>
          </p:nvPr>
        </p:nvSpPr>
        <p:spPr/>
        <p:txBody>
          <a:bodyPr/>
          <a:lstStyle/>
          <a:p>
            <a:fld id="{35747434-7036-48DB-A148-6B3D8EE75CDA}" type="slidenum">
              <a:rPr lang="en-US" smtClean="0"/>
              <a:t>50</a:t>
            </a:fld>
            <a:endParaRPr lang="en-US"/>
          </a:p>
        </p:txBody>
      </p:sp>
    </p:spTree>
    <p:extLst>
      <p:ext uri="{BB962C8B-B14F-4D97-AF65-F5344CB8AC3E}">
        <p14:creationId xmlns:p14="http://schemas.microsoft.com/office/powerpoint/2010/main" val="3485801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157DCD-9096-D13C-0A65-3115A58E3845}"/>
              </a:ext>
            </a:extLst>
          </p:cNvPr>
          <p:cNvSpPr>
            <a:spLocks noGrp="1"/>
          </p:cNvSpPr>
          <p:nvPr>
            <p:ph type="title"/>
          </p:nvPr>
        </p:nvSpPr>
        <p:spPr>
          <a:xfrm>
            <a:off x="777240" y="365125"/>
            <a:ext cx="10659110" cy="5682527"/>
          </a:xfrm>
        </p:spPr>
        <p:txBody>
          <a:bodyPr/>
          <a:lstStyle/>
          <a:p>
            <a:r>
              <a:rPr lang="it-IT" dirty="0"/>
              <a:t>- 2; indicare le richieste mensili del cliente per tipologia di prodotto;</a:t>
            </a:r>
            <a:br>
              <a:rPr lang="it-IT" dirty="0"/>
            </a:br>
            <a:br>
              <a:rPr lang="it-IT" dirty="0"/>
            </a:br>
            <a:r>
              <a:rPr lang="it-IT" dirty="0"/>
              <a:t>- 3; calcolare il carico di lavoro GIORNALIERO in base all’ordine del cliente (operai, materia prima, spazi…)</a:t>
            </a:r>
          </a:p>
        </p:txBody>
      </p:sp>
      <p:sp>
        <p:nvSpPr>
          <p:cNvPr id="3" name="Segnaposto data 2">
            <a:extLst>
              <a:ext uri="{FF2B5EF4-FFF2-40B4-BE49-F238E27FC236}">
                <a16:creationId xmlns:a16="http://schemas.microsoft.com/office/drawing/2014/main" id="{DB7A963C-CD0F-71E0-E9AE-38D598CC2246}"/>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CB78982C-BF42-456A-294F-84924715051D}"/>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AD34C072-A382-6DCF-DFB7-E73635279525}"/>
              </a:ext>
            </a:extLst>
          </p:cNvPr>
          <p:cNvSpPr>
            <a:spLocks noGrp="1"/>
          </p:cNvSpPr>
          <p:nvPr>
            <p:ph type="sldNum" sz="quarter" idx="12"/>
          </p:nvPr>
        </p:nvSpPr>
        <p:spPr/>
        <p:txBody>
          <a:bodyPr/>
          <a:lstStyle/>
          <a:p>
            <a:fld id="{35747434-7036-48DB-A148-6B3D8EE75CDA}" type="slidenum">
              <a:rPr lang="en-US" smtClean="0"/>
              <a:t>51</a:t>
            </a:fld>
            <a:endParaRPr lang="en-US"/>
          </a:p>
        </p:txBody>
      </p:sp>
    </p:spTree>
    <p:extLst>
      <p:ext uri="{BB962C8B-B14F-4D97-AF65-F5344CB8AC3E}">
        <p14:creationId xmlns:p14="http://schemas.microsoft.com/office/powerpoint/2010/main" val="3236650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2B416C-D2CB-FB5F-4A49-4A812C2425C8}"/>
              </a:ext>
            </a:extLst>
          </p:cNvPr>
          <p:cNvSpPr>
            <a:spLocks noGrp="1"/>
          </p:cNvSpPr>
          <p:nvPr>
            <p:ph type="title"/>
          </p:nvPr>
        </p:nvSpPr>
        <p:spPr>
          <a:xfrm>
            <a:off x="777240" y="529721"/>
            <a:ext cx="10659110" cy="5423338"/>
          </a:xfrm>
        </p:spPr>
        <p:txBody>
          <a:bodyPr>
            <a:normAutofit fontScale="90000"/>
          </a:bodyPr>
          <a:lstStyle/>
          <a:p>
            <a:br>
              <a:rPr lang="it-IT" dirty="0"/>
            </a:br>
            <a:br>
              <a:rPr lang="it-IT" dirty="0"/>
            </a:br>
            <a:r>
              <a:rPr lang="it-IT" dirty="0"/>
              <a:t>- 4; programmare i volumi di spedizione;</a:t>
            </a:r>
            <a:br>
              <a:rPr lang="it-IT" dirty="0"/>
            </a:br>
            <a:br>
              <a:rPr lang="it-IT" dirty="0"/>
            </a:br>
            <a:br>
              <a:rPr lang="it-IT" dirty="0"/>
            </a:br>
            <a:r>
              <a:rPr lang="it-IT" dirty="0"/>
              <a:t>- 5; programmare i volumi in ingresso di materie prime;</a:t>
            </a:r>
            <a:br>
              <a:rPr lang="it-IT" dirty="0"/>
            </a:br>
            <a:br>
              <a:rPr lang="it-IT" dirty="0"/>
            </a:br>
            <a:endParaRPr lang="it-IT" dirty="0"/>
          </a:p>
        </p:txBody>
      </p:sp>
      <p:sp>
        <p:nvSpPr>
          <p:cNvPr id="3" name="Segnaposto data 2">
            <a:extLst>
              <a:ext uri="{FF2B5EF4-FFF2-40B4-BE49-F238E27FC236}">
                <a16:creationId xmlns:a16="http://schemas.microsoft.com/office/drawing/2014/main" id="{80BCE9C1-909B-F77B-413E-FEE2D86DEE28}"/>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81BDCAAF-E885-F47A-A9E8-9A9EB2D499AC}"/>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7280FA79-79A5-BB6C-D37B-1DF03BFD20DF}"/>
              </a:ext>
            </a:extLst>
          </p:cNvPr>
          <p:cNvSpPr>
            <a:spLocks noGrp="1"/>
          </p:cNvSpPr>
          <p:nvPr>
            <p:ph type="sldNum" sz="quarter" idx="12"/>
          </p:nvPr>
        </p:nvSpPr>
        <p:spPr/>
        <p:txBody>
          <a:bodyPr/>
          <a:lstStyle/>
          <a:p>
            <a:fld id="{35747434-7036-48DB-A148-6B3D8EE75CDA}" type="slidenum">
              <a:rPr lang="en-US" smtClean="0"/>
              <a:t>52</a:t>
            </a:fld>
            <a:endParaRPr lang="en-US"/>
          </a:p>
        </p:txBody>
      </p:sp>
    </p:spTree>
    <p:extLst>
      <p:ext uri="{BB962C8B-B14F-4D97-AF65-F5344CB8AC3E}">
        <p14:creationId xmlns:p14="http://schemas.microsoft.com/office/powerpoint/2010/main" val="2411064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EE3498-B5C3-1F7C-3436-6C441A533B09}"/>
              </a:ext>
            </a:extLst>
          </p:cNvPr>
          <p:cNvSpPr>
            <a:spLocks noGrp="1"/>
          </p:cNvSpPr>
          <p:nvPr>
            <p:ph type="title"/>
          </p:nvPr>
        </p:nvSpPr>
        <p:spPr>
          <a:xfrm>
            <a:off x="777240" y="365125"/>
            <a:ext cx="10659110" cy="5676221"/>
          </a:xfrm>
        </p:spPr>
        <p:txBody>
          <a:bodyPr>
            <a:normAutofit/>
          </a:bodyPr>
          <a:lstStyle/>
          <a:p>
            <a:r>
              <a:rPr lang="it-IT" dirty="0"/>
              <a:t>- 6; indicare in singola casella le diverse fasi di produzione; </a:t>
            </a:r>
            <a:br>
              <a:rPr lang="it-IT" dirty="0"/>
            </a:br>
            <a:br>
              <a:rPr lang="it-IT" dirty="0"/>
            </a:br>
            <a:r>
              <a:rPr lang="it-IT" dirty="0"/>
              <a:t>- 7; sotto le fasi di produzione (le caselle) indicare: </a:t>
            </a:r>
          </a:p>
        </p:txBody>
      </p:sp>
      <p:sp>
        <p:nvSpPr>
          <p:cNvPr id="3" name="Segnaposto data 2">
            <a:extLst>
              <a:ext uri="{FF2B5EF4-FFF2-40B4-BE49-F238E27FC236}">
                <a16:creationId xmlns:a16="http://schemas.microsoft.com/office/drawing/2014/main" id="{24CE6172-426F-D22F-5465-C1403595C592}"/>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BE0CCE2A-73C6-B64C-9584-ED56EFA94558}"/>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59AA5113-DAB1-6DFB-27C3-BB691D8D8152}"/>
              </a:ext>
            </a:extLst>
          </p:cNvPr>
          <p:cNvSpPr>
            <a:spLocks noGrp="1"/>
          </p:cNvSpPr>
          <p:nvPr>
            <p:ph type="sldNum" sz="quarter" idx="12"/>
          </p:nvPr>
        </p:nvSpPr>
        <p:spPr/>
        <p:txBody>
          <a:bodyPr/>
          <a:lstStyle/>
          <a:p>
            <a:fld id="{35747434-7036-48DB-A148-6B3D8EE75CDA}" type="slidenum">
              <a:rPr lang="en-US" smtClean="0"/>
              <a:t>53</a:t>
            </a:fld>
            <a:endParaRPr lang="en-US"/>
          </a:p>
        </p:txBody>
      </p:sp>
    </p:spTree>
    <p:extLst>
      <p:ext uri="{BB962C8B-B14F-4D97-AF65-F5344CB8AC3E}">
        <p14:creationId xmlns:p14="http://schemas.microsoft.com/office/powerpoint/2010/main" val="3087729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C86CFD-1831-EE01-4C6F-66097552A1BE}"/>
              </a:ext>
            </a:extLst>
          </p:cNvPr>
          <p:cNvSpPr>
            <a:spLocks noGrp="1"/>
          </p:cNvSpPr>
          <p:nvPr>
            <p:ph type="title"/>
          </p:nvPr>
        </p:nvSpPr>
        <p:spPr>
          <a:xfrm>
            <a:off x="777240" y="365125"/>
            <a:ext cx="10659110" cy="5783427"/>
          </a:xfrm>
        </p:spPr>
        <p:txBody>
          <a:bodyPr>
            <a:normAutofit fontScale="90000"/>
          </a:bodyPr>
          <a:lstStyle/>
          <a:p>
            <a:r>
              <a:rPr lang="it-IT" dirty="0"/>
              <a:t>Il C/T, tempo ciclo, che significa l’intervallo di tempo in cui si completa la fase di produzione;</a:t>
            </a:r>
            <a:br>
              <a:rPr lang="it-IT" dirty="0"/>
            </a:br>
            <a:r>
              <a:rPr lang="it-IT" dirty="0"/>
              <a:t>Il C/O, tempo necessario per cambiare la produzione da un modello all’altro;</a:t>
            </a:r>
            <a:br>
              <a:rPr lang="it-IT" dirty="0"/>
            </a:br>
            <a:r>
              <a:rPr lang="it-IT" dirty="0"/>
              <a:t>Il LOT, dimensione media del lotto </a:t>
            </a:r>
            <a:br>
              <a:rPr lang="it-IT" dirty="0"/>
            </a:br>
            <a:r>
              <a:rPr lang="it-IT" dirty="0"/>
              <a:t>SCARTI E VOLUME di produzione.</a:t>
            </a:r>
          </a:p>
        </p:txBody>
      </p:sp>
      <p:sp>
        <p:nvSpPr>
          <p:cNvPr id="3" name="Segnaposto data 2">
            <a:extLst>
              <a:ext uri="{FF2B5EF4-FFF2-40B4-BE49-F238E27FC236}">
                <a16:creationId xmlns:a16="http://schemas.microsoft.com/office/drawing/2014/main" id="{02EF1A58-B5FA-6CAD-C661-3F6B89AB7727}"/>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A163C6FD-B2C3-2752-1DE0-E04743D4B00E}"/>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7C39DD36-881C-9949-C216-06230F606494}"/>
              </a:ext>
            </a:extLst>
          </p:cNvPr>
          <p:cNvSpPr>
            <a:spLocks noGrp="1"/>
          </p:cNvSpPr>
          <p:nvPr>
            <p:ph type="sldNum" sz="quarter" idx="12"/>
          </p:nvPr>
        </p:nvSpPr>
        <p:spPr/>
        <p:txBody>
          <a:bodyPr/>
          <a:lstStyle/>
          <a:p>
            <a:fld id="{35747434-7036-48DB-A148-6B3D8EE75CDA}" type="slidenum">
              <a:rPr lang="en-US" smtClean="0"/>
              <a:t>54</a:t>
            </a:fld>
            <a:endParaRPr lang="en-US"/>
          </a:p>
        </p:txBody>
      </p:sp>
    </p:spTree>
    <p:extLst>
      <p:ext uri="{BB962C8B-B14F-4D97-AF65-F5344CB8AC3E}">
        <p14:creationId xmlns:p14="http://schemas.microsoft.com/office/powerpoint/2010/main" val="1577523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16D4AE-E819-5BF5-6DE6-E52932ADE9AB}"/>
              </a:ext>
            </a:extLst>
          </p:cNvPr>
          <p:cNvSpPr>
            <a:spLocks noGrp="1"/>
          </p:cNvSpPr>
          <p:nvPr>
            <p:ph type="title"/>
          </p:nvPr>
        </p:nvSpPr>
        <p:spPr>
          <a:xfrm>
            <a:off x="777240" y="365125"/>
            <a:ext cx="10659110" cy="5650996"/>
          </a:xfrm>
        </p:spPr>
        <p:txBody>
          <a:bodyPr>
            <a:normAutofit/>
          </a:bodyPr>
          <a:lstStyle/>
          <a:p>
            <a:r>
              <a:rPr lang="it-IT" dirty="0"/>
              <a:t>- 8; flusso d’informazioni, partendo a ritroso dal cliente al primo ingresso della materia prima in produzione, per calcolare i tempi e la scoperta d’eventuali sprechi;</a:t>
            </a:r>
          </a:p>
        </p:txBody>
      </p:sp>
      <p:sp>
        <p:nvSpPr>
          <p:cNvPr id="3" name="Segnaposto data 2">
            <a:extLst>
              <a:ext uri="{FF2B5EF4-FFF2-40B4-BE49-F238E27FC236}">
                <a16:creationId xmlns:a16="http://schemas.microsoft.com/office/drawing/2014/main" id="{2F783879-737E-ACAF-9DDD-4B8D8D4927FB}"/>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601C916E-6193-F5FD-128F-C104A5B4FF6D}"/>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B66F7B5A-989B-4998-71F3-EDF3F24560DB}"/>
              </a:ext>
            </a:extLst>
          </p:cNvPr>
          <p:cNvSpPr>
            <a:spLocks noGrp="1"/>
          </p:cNvSpPr>
          <p:nvPr>
            <p:ph type="sldNum" sz="quarter" idx="12"/>
          </p:nvPr>
        </p:nvSpPr>
        <p:spPr/>
        <p:txBody>
          <a:bodyPr/>
          <a:lstStyle/>
          <a:p>
            <a:fld id="{35747434-7036-48DB-A148-6B3D8EE75CDA}" type="slidenum">
              <a:rPr lang="en-US" smtClean="0"/>
              <a:t>55</a:t>
            </a:fld>
            <a:endParaRPr lang="en-US"/>
          </a:p>
        </p:txBody>
      </p:sp>
    </p:spTree>
    <p:extLst>
      <p:ext uri="{BB962C8B-B14F-4D97-AF65-F5344CB8AC3E}">
        <p14:creationId xmlns:p14="http://schemas.microsoft.com/office/powerpoint/2010/main" val="609852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6BD7F4-49A0-3AF0-A34F-A707FB3A6869}"/>
              </a:ext>
            </a:extLst>
          </p:cNvPr>
          <p:cNvSpPr>
            <a:spLocks noGrp="1"/>
          </p:cNvSpPr>
          <p:nvPr>
            <p:ph type="title"/>
          </p:nvPr>
        </p:nvSpPr>
        <p:spPr>
          <a:xfrm>
            <a:off x="777240" y="365125"/>
            <a:ext cx="10659110" cy="5505954"/>
          </a:xfrm>
        </p:spPr>
        <p:txBody>
          <a:bodyPr>
            <a:normAutofit fontScale="90000"/>
          </a:bodyPr>
          <a:lstStyle/>
          <a:p>
            <a:r>
              <a:rPr lang="it-IT" dirty="0"/>
              <a:t>- 9; l’accumulo di scorte (evidenziato da triangoli rossi) posti di lato al singolo reparto produttivo;</a:t>
            </a:r>
            <a:br>
              <a:rPr lang="it-IT" dirty="0"/>
            </a:br>
            <a:br>
              <a:rPr lang="it-IT" dirty="0"/>
            </a:br>
            <a:r>
              <a:rPr lang="it-IT" dirty="0"/>
              <a:t>- 10; pensare in una logica trainata dal cliente non dalle necessità della produzione (non indovinare gli ordini dal cliente, ma provocarli) </a:t>
            </a:r>
          </a:p>
        </p:txBody>
      </p:sp>
      <p:sp>
        <p:nvSpPr>
          <p:cNvPr id="3" name="Segnaposto data 2">
            <a:extLst>
              <a:ext uri="{FF2B5EF4-FFF2-40B4-BE49-F238E27FC236}">
                <a16:creationId xmlns:a16="http://schemas.microsoft.com/office/drawing/2014/main" id="{DB0F0698-3326-4528-0BEA-101EE6CAD3FC}"/>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FCE4D2AF-A7FB-10BB-6AF0-F1199659459D}"/>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2DE6A264-1AF3-04FC-5477-42B7A2121DA4}"/>
              </a:ext>
            </a:extLst>
          </p:cNvPr>
          <p:cNvSpPr>
            <a:spLocks noGrp="1"/>
          </p:cNvSpPr>
          <p:nvPr>
            <p:ph type="sldNum" sz="quarter" idx="12"/>
          </p:nvPr>
        </p:nvSpPr>
        <p:spPr/>
        <p:txBody>
          <a:bodyPr/>
          <a:lstStyle/>
          <a:p>
            <a:fld id="{35747434-7036-48DB-A148-6B3D8EE75CDA}" type="slidenum">
              <a:rPr lang="en-US" smtClean="0"/>
              <a:t>56</a:t>
            </a:fld>
            <a:endParaRPr lang="en-US"/>
          </a:p>
        </p:txBody>
      </p:sp>
    </p:spTree>
    <p:extLst>
      <p:ext uri="{BB962C8B-B14F-4D97-AF65-F5344CB8AC3E}">
        <p14:creationId xmlns:p14="http://schemas.microsoft.com/office/powerpoint/2010/main" val="2160432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E31C9D-F59E-57C4-7FDE-41D940FB25E3}"/>
              </a:ext>
            </a:extLst>
          </p:cNvPr>
          <p:cNvSpPr>
            <a:spLocks noGrp="1"/>
          </p:cNvSpPr>
          <p:nvPr>
            <p:ph type="title"/>
          </p:nvPr>
        </p:nvSpPr>
        <p:spPr>
          <a:xfrm>
            <a:off x="777240" y="365125"/>
            <a:ext cx="10659110" cy="5808652"/>
          </a:xfrm>
        </p:spPr>
        <p:txBody>
          <a:bodyPr>
            <a:normAutofit fontScale="90000"/>
          </a:bodyPr>
          <a:lstStyle/>
          <a:p>
            <a:r>
              <a:rPr lang="it-IT" dirty="0"/>
              <a:t>Ultimo passaggio, l’11°; indicare il tempo ciclo tra quello di durata della produzione  e quanto ci viene pagato dal cliente (detto a valore aggiunto). </a:t>
            </a:r>
            <a:br>
              <a:rPr lang="it-IT" dirty="0"/>
            </a:br>
            <a:br>
              <a:rPr lang="it-IT" dirty="0"/>
            </a:br>
            <a:r>
              <a:rPr lang="it-IT"/>
              <a:t>Ad </a:t>
            </a:r>
            <a:r>
              <a:rPr lang="it-IT" dirty="0"/>
              <a:t>esempio un ciclo di </a:t>
            </a:r>
            <a:r>
              <a:rPr lang="it-IT"/>
              <a:t>30 gg è </a:t>
            </a:r>
            <a:r>
              <a:rPr lang="it-IT" dirty="0"/>
              <a:t>riconosciuto dal cliente solo per 100 secondi!!!</a:t>
            </a:r>
          </a:p>
        </p:txBody>
      </p:sp>
      <p:sp>
        <p:nvSpPr>
          <p:cNvPr id="3" name="Segnaposto data 2">
            <a:extLst>
              <a:ext uri="{FF2B5EF4-FFF2-40B4-BE49-F238E27FC236}">
                <a16:creationId xmlns:a16="http://schemas.microsoft.com/office/drawing/2014/main" id="{48AE5940-8060-C9CA-A6BE-37CBE947C3FD}"/>
              </a:ext>
            </a:extLst>
          </p:cNvPr>
          <p:cNvSpPr>
            <a:spLocks noGrp="1"/>
          </p:cNvSpPr>
          <p:nvPr>
            <p:ph type="dt" sz="half" idx="10"/>
          </p:nvPr>
        </p:nvSpPr>
        <p:spPr/>
        <p:txBody>
          <a:bodyPr/>
          <a:lstStyle/>
          <a:p>
            <a:fld id="{1A625731-6CC5-A047-A364-D3DEE0D8CB9C}" type="datetime1">
              <a:rPr lang="it-IT" smtClean="0"/>
              <a:t>19/05/22</a:t>
            </a:fld>
            <a:endParaRPr lang="en-US"/>
          </a:p>
        </p:txBody>
      </p:sp>
      <p:sp>
        <p:nvSpPr>
          <p:cNvPr id="4" name="Segnaposto piè di pagina 3">
            <a:extLst>
              <a:ext uri="{FF2B5EF4-FFF2-40B4-BE49-F238E27FC236}">
                <a16:creationId xmlns:a16="http://schemas.microsoft.com/office/drawing/2014/main" id="{103D9D4E-CF55-9894-9C2E-B96EF687D27C}"/>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F7F8E5CC-5DEC-FC2C-4755-48331A33688D}"/>
              </a:ext>
            </a:extLst>
          </p:cNvPr>
          <p:cNvSpPr>
            <a:spLocks noGrp="1"/>
          </p:cNvSpPr>
          <p:nvPr>
            <p:ph type="sldNum" sz="quarter" idx="12"/>
          </p:nvPr>
        </p:nvSpPr>
        <p:spPr/>
        <p:txBody>
          <a:bodyPr/>
          <a:lstStyle/>
          <a:p>
            <a:fld id="{35747434-7036-48DB-A148-6B3D8EE75CDA}" type="slidenum">
              <a:rPr lang="en-US" smtClean="0"/>
              <a:t>57</a:t>
            </a:fld>
            <a:endParaRPr lang="en-US"/>
          </a:p>
        </p:txBody>
      </p:sp>
    </p:spTree>
    <p:extLst>
      <p:ext uri="{BB962C8B-B14F-4D97-AF65-F5344CB8AC3E}">
        <p14:creationId xmlns:p14="http://schemas.microsoft.com/office/powerpoint/2010/main" val="270074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048972-7FE6-2984-3B6B-38C2C9E9AA45}"/>
              </a:ext>
            </a:extLst>
          </p:cNvPr>
          <p:cNvSpPr>
            <a:spLocks noGrp="1"/>
          </p:cNvSpPr>
          <p:nvPr>
            <p:ph type="title"/>
          </p:nvPr>
        </p:nvSpPr>
        <p:spPr>
          <a:xfrm>
            <a:off x="777240" y="365125"/>
            <a:ext cx="10659110" cy="5432360"/>
          </a:xfrm>
        </p:spPr>
        <p:txBody>
          <a:bodyPr>
            <a:normAutofit/>
          </a:bodyPr>
          <a:lstStyle/>
          <a:p>
            <a:pPr algn="ctr"/>
            <a:r>
              <a:rPr lang="it-IT" dirty="0"/>
              <a:t>Per toglierci da questo imbarazzo nel 1963 è intervenuto Charles </a:t>
            </a:r>
            <a:r>
              <a:rPr lang="it-IT" dirty="0" err="1"/>
              <a:t>Betheway</a:t>
            </a:r>
            <a:r>
              <a:rPr lang="it-IT" dirty="0"/>
              <a:t> dallo </a:t>
            </a:r>
            <a:r>
              <a:rPr lang="it-IT" dirty="0" err="1"/>
              <a:t>Utha</a:t>
            </a:r>
            <a:r>
              <a:rPr lang="it-IT" dirty="0"/>
              <a:t> distinguendo tra cliente esterno (che conosciamo) e quello INTERNO (volutamente non esaminato la lezione scorsa) </a:t>
            </a:r>
          </a:p>
        </p:txBody>
      </p:sp>
      <p:sp>
        <p:nvSpPr>
          <p:cNvPr id="3" name="Segnaposto data 2">
            <a:extLst>
              <a:ext uri="{FF2B5EF4-FFF2-40B4-BE49-F238E27FC236}">
                <a16:creationId xmlns:a16="http://schemas.microsoft.com/office/drawing/2014/main" id="{B1244933-58E5-C720-8165-DF6D30955DAE}"/>
              </a:ext>
            </a:extLst>
          </p:cNvPr>
          <p:cNvSpPr>
            <a:spLocks noGrp="1"/>
          </p:cNvSpPr>
          <p:nvPr>
            <p:ph type="dt" sz="half" idx="10"/>
          </p:nvPr>
        </p:nvSpPr>
        <p:spPr/>
        <p:txBody>
          <a:bodyPr/>
          <a:lstStyle/>
          <a:p>
            <a:fld id="{FD9B9EC2-33AA-974C-8EBE-1B9A0F2C6DB9}" type="datetime1">
              <a:rPr lang="it-IT" smtClean="0"/>
              <a:t>19/05/22</a:t>
            </a:fld>
            <a:endParaRPr lang="en-US"/>
          </a:p>
        </p:txBody>
      </p:sp>
      <p:sp>
        <p:nvSpPr>
          <p:cNvPr id="4" name="Segnaposto piè di pagina 3">
            <a:extLst>
              <a:ext uri="{FF2B5EF4-FFF2-40B4-BE49-F238E27FC236}">
                <a16:creationId xmlns:a16="http://schemas.microsoft.com/office/drawing/2014/main" id="{6738719F-A0EE-B7C4-9497-B3E164D9D0FC}"/>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AC9A603F-250B-44A5-2BAA-8FC70EADED45}"/>
              </a:ext>
            </a:extLst>
          </p:cNvPr>
          <p:cNvSpPr>
            <a:spLocks noGrp="1"/>
          </p:cNvSpPr>
          <p:nvPr>
            <p:ph type="sldNum" sz="quarter" idx="12"/>
          </p:nvPr>
        </p:nvSpPr>
        <p:spPr/>
        <p:txBody>
          <a:bodyPr/>
          <a:lstStyle/>
          <a:p>
            <a:fld id="{35747434-7036-48DB-A148-6B3D8EE75CDA}" type="slidenum">
              <a:rPr lang="en-US" smtClean="0"/>
              <a:t>6</a:t>
            </a:fld>
            <a:endParaRPr lang="en-US"/>
          </a:p>
        </p:txBody>
      </p:sp>
    </p:spTree>
    <p:extLst>
      <p:ext uri="{BB962C8B-B14F-4D97-AF65-F5344CB8AC3E}">
        <p14:creationId xmlns:p14="http://schemas.microsoft.com/office/powerpoint/2010/main" val="244615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CDAE46-2F5F-FBC6-B1E3-1475662BFC01}"/>
              </a:ext>
            </a:extLst>
          </p:cNvPr>
          <p:cNvSpPr>
            <a:spLocks noGrp="1"/>
          </p:cNvSpPr>
          <p:nvPr>
            <p:ph type="title"/>
          </p:nvPr>
        </p:nvSpPr>
        <p:spPr>
          <a:xfrm>
            <a:off x="777240" y="365125"/>
            <a:ext cx="10659110" cy="5715164"/>
          </a:xfrm>
        </p:spPr>
        <p:txBody>
          <a:bodyPr>
            <a:normAutofit/>
          </a:bodyPr>
          <a:lstStyle/>
          <a:p>
            <a:pPr algn="ctr"/>
            <a:r>
              <a:rPr lang="it-IT" dirty="0"/>
              <a:t>Come regolarsi tra due «clienti» senza tornare alla situazione produttiva pre-produzione snella?</a:t>
            </a:r>
          </a:p>
        </p:txBody>
      </p:sp>
      <p:sp>
        <p:nvSpPr>
          <p:cNvPr id="3" name="Segnaposto data 2">
            <a:extLst>
              <a:ext uri="{FF2B5EF4-FFF2-40B4-BE49-F238E27FC236}">
                <a16:creationId xmlns:a16="http://schemas.microsoft.com/office/drawing/2014/main" id="{175AAFA9-98F5-5C31-0C03-90575284702C}"/>
              </a:ext>
            </a:extLst>
          </p:cNvPr>
          <p:cNvSpPr>
            <a:spLocks noGrp="1"/>
          </p:cNvSpPr>
          <p:nvPr>
            <p:ph type="dt" sz="half" idx="10"/>
          </p:nvPr>
        </p:nvSpPr>
        <p:spPr/>
        <p:txBody>
          <a:bodyPr/>
          <a:lstStyle/>
          <a:p>
            <a:fld id="{D5BD19F7-0958-4A4D-9ADA-FFBA08B35D79}" type="datetime1">
              <a:rPr lang="it-IT" smtClean="0"/>
              <a:t>19/05/22</a:t>
            </a:fld>
            <a:endParaRPr lang="en-US"/>
          </a:p>
        </p:txBody>
      </p:sp>
      <p:sp>
        <p:nvSpPr>
          <p:cNvPr id="4" name="Segnaposto piè di pagina 3">
            <a:extLst>
              <a:ext uri="{FF2B5EF4-FFF2-40B4-BE49-F238E27FC236}">
                <a16:creationId xmlns:a16="http://schemas.microsoft.com/office/drawing/2014/main" id="{87A7048F-4CC1-0BD4-3AFE-2AA686149671}"/>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390A2F02-4C9C-6836-93E1-28F1411203D4}"/>
              </a:ext>
            </a:extLst>
          </p:cNvPr>
          <p:cNvSpPr>
            <a:spLocks noGrp="1"/>
          </p:cNvSpPr>
          <p:nvPr>
            <p:ph type="sldNum" sz="quarter" idx="12"/>
          </p:nvPr>
        </p:nvSpPr>
        <p:spPr/>
        <p:txBody>
          <a:bodyPr/>
          <a:lstStyle/>
          <a:p>
            <a:fld id="{35747434-7036-48DB-A148-6B3D8EE75CDA}" type="slidenum">
              <a:rPr lang="en-US" smtClean="0"/>
              <a:t>7</a:t>
            </a:fld>
            <a:endParaRPr lang="en-US"/>
          </a:p>
        </p:txBody>
      </p:sp>
    </p:spTree>
    <p:extLst>
      <p:ext uri="{BB962C8B-B14F-4D97-AF65-F5344CB8AC3E}">
        <p14:creationId xmlns:p14="http://schemas.microsoft.com/office/powerpoint/2010/main" val="185745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539B14-9C2D-8BD3-2CE6-C7DA3EBFE9BF}"/>
              </a:ext>
            </a:extLst>
          </p:cNvPr>
          <p:cNvSpPr>
            <a:spLocks noGrp="1"/>
          </p:cNvSpPr>
          <p:nvPr>
            <p:ph type="title"/>
          </p:nvPr>
        </p:nvSpPr>
        <p:spPr>
          <a:xfrm>
            <a:off x="777240" y="365125"/>
            <a:ext cx="10659110" cy="6129943"/>
          </a:xfrm>
        </p:spPr>
        <p:txBody>
          <a:bodyPr>
            <a:normAutofit/>
          </a:bodyPr>
          <a:lstStyle/>
          <a:p>
            <a:pPr algn="ctr"/>
            <a:r>
              <a:rPr lang="it-IT" dirty="0"/>
              <a:t>Per far ciò serve svolgere 2 passaggi:</a:t>
            </a:r>
            <a:br>
              <a:rPr lang="it-IT" dirty="0"/>
            </a:br>
            <a:r>
              <a:rPr lang="it-IT" dirty="0"/>
              <a:t>- identificate le funzioni nel prodotto che ha richiesto il cliente;</a:t>
            </a:r>
            <a:br>
              <a:rPr lang="it-IT" dirty="0"/>
            </a:br>
            <a:r>
              <a:rPr lang="it-IT" dirty="0"/>
              <a:t>- tradurre queste funzioni in fasi di flusso produttivo.</a:t>
            </a:r>
          </a:p>
        </p:txBody>
      </p:sp>
      <p:sp>
        <p:nvSpPr>
          <p:cNvPr id="3" name="Segnaposto data 2">
            <a:extLst>
              <a:ext uri="{FF2B5EF4-FFF2-40B4-BE49-F238E27FC236}">
                <a16:creationId xmlns:a16="http://schemas.microsoft.com/office/drawing/2014/main" id="{32EE9F05-552C-DC30-E830-4DAC77AA4F51}"/>
              </a:ext>
            </a:extLst>
          </p:cNvPr>
          <p:cNvSpPr>
            <a:spLocks noGrp="1"/>
          </p:cNvSpPr>
          <p:nvPr>
            <p:ph type="dt" sz="half" idx="10"/>
          </p:nvPr>
        </p:nvSpPr>
        <p:spPr/>
        <p:txBody>
          <a:bodyPr/>
          <a:lstStyle/>
          <a:p>
            <a:fld id="{C24DA5A4-855B-FD40-950E-131D7FF032D5}" type="datetime1">
              <a:rPr lang="it-IT" smtClean="0"/>
              <a:t>19/05/22</a:t>
            </a:fld>
            <a:endParaRPr lang="en-US"/>
          </a:p>
        </p:txBody>
      </p:sp>
      <p:sp>
        <p:nvSpPr>
          <p:cNvPr id="4" name="Segnaposto piè di pagina 3">
            <a:extLst>
              <a:ext uri="{FF2B5EF4-FFF2-40B4-BE49-F238E27FC236}">
                <a16:creationId xmlns:a16="http://schemas.microsoft.com/office/drawing/2014/main" id="{AFF28824-D882-AA0B-DED6-A77E452F2362}"/>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1CACB3E2-1C34-EEF0-5DBF-DB542DBEAE1E}"/>
              </a:ext>
            </a:extLst>
          </p:cNvPr>
          <p:cNvSpPr>
            <a:spLocks noGrp="1"/>
          </p:cNvSpPr>
          <p:nvPr>
            <p:ph type="sldNum" sz="quarter" idx="12"/>
          </p:nvPr>
        </p:nvSpPr>
        <p:spPr/>
        <p:txBody>
          <a:bodyPr/>
          <a:lstStyle/>
          <a:p>
            <a:fld id="{35747434-7036-48DB-A148-6B3D8EE75CDA}" type="slidenum">
              <a:rPr lang="en-US" smtClean="0"/>
              <a:t>8</a:t>
            </a:fld>
            <a:endParaRPr lang="en-US"/>
          </a:p>
        </p:txBody>
      </p:sp>
    </p:spTree>
    <p:extLst>
      <p:ext uri="{BB962C8B-B14F-4D97-AF65-F5344CB8AC3E}">
        <p14:creationId xmlns:p14="http://schemas.microsoft.com/office/powerpoint/2010/main" val="67082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E03F0E-5E8F-77B4-4672-98C5C2A7F898}"/>
              </a:ext>
            </a:extLst>
          </p:cNvPr>
          <p:cNvSpPr>
            <a:spLocks noGrp="1"/>
          </p:cNvSpPr>
          <p:nvPr>
            <p:ph type="title"/>
          </p:nvPr>
        </p:nvSpPr>
        <p:spPr>
          <a:xfrm>
            <a:off x="777240" y="365125"/>
            <a:ext cx="10659110" cy="5592615"/>
          </a:xfrm>
        </p:spPr>
        <p:txBody>
          <a:bodyPr>
            <a:normAutofit/>
          </a:bodyPr>
          <a:lstStyle/>
          <a:p>
            <a:pPr algn="ctr"/>
            <a:r>
              <a:rPr lang="it-IT" dirty="0"/>
              <a:t>Per assolvere i passaggi indicati abbiamo sia un metodo sia un modello.</a:t>
            </a:r>
          </a:p>
        </p:txBody>
      </p:sp>
      <p:sp>
        <p:nvSpPr>
          <p:cNvPr id="3" name="Segnaposto data 2">
            <a:extLst>
              <a:ext uri="{FF2B5EF4-FFF2-40B4-BE49-F238E27FC236}">
                <a16:creationId xmlns:a16="http://schemas.microsoft.com/office/drawing/2014/main" id="{F6CEC142-CAB5-7B36-17E2-81535D25A740}"/>
              </a:ext>
            </a:extLst>
          </p:cNvPr>
          <p:cNvSpPr>
            <a:spLocks noGrp="1"/>
          </p:cNvSpPr>
          <p:nvPr>
            <p:ph type="dt" sz="half" idx="10"/>
          </p:nvPr>
        </p:nvSpPr>
        <p:spPr/>
        <p:txBody>
          <a:bodyPr/>
          <a:lstStyle/>
          <a:p>
            <a:fld id="{A0D4389F-8933-D74C-A4EC-3642177F0550}" type="datetime1">
              <a:rPr lang="it-IT" smtClean="0"/>
              <a:t>19/05/22</a:t>
            </a:fld>
            <a:endParaRPr lang="en-US"/>
          </a:p>
        </p:txBody>
      </p:sp>
      <p:sp>
        <p:nvSpPr>
          <p:cNvPr id="4" name="Segnaposto piè di pagina 3">
            <a:extLst>
              <a:ext uri="{FF2B5EF4-FFF2-40B4-BE49-F238E27FC236}">
                <a16:creationId xmlns:a16="http://schemas.microsoft.com/office/drawing/2014/main" id="{7F429F57-0E06-FE65-F087-D4FA073CAE33}"/>
              </a:ext>
            </a:extLst>
          </p:cNvPr>
          <p:cNvSpPr>
            <a:spLocks noGrp="1"/>
          </p:cNvSpPr>
          <p:nvPr>
            <p:ph type="ftr" sz="quarter" idx="11"/>
          </p:nvPr>
        </p:nvSpPr>
        <p:spPr/>
        <p:txBody>
          <a:bodyPr/>
          <a:lstStyle/>
          <a:p>
            <a:r>
              <a:rPr lang="en-US"/>
              <a:t>prof Carlini, corsi aziendali, produzione snella</a:t>
            </a:r>
          </a:p>
        </p:txBody>
      </p:sp>
      <p:sp>
        <p:nvSpPr>
          <p:cNvPr id="5" name="Segnaposto numero diapositiva 4">
            <a:extLst>
              <a:ext uri="{FF2B5EF4-FFF2-40B4-BE49-F238E27FC236}">
                <a16:creationId xmlns:a16="http://schemas.microsoft.com/office/drawing/2014/main" id="{9842D443-7410-7F9D-2B09-A218743FDB38}"/>
              </a:ext>
            </a:extLst>
          </p:cNvPr>
          <p:cNvSpPr>
            <a:spLocks noGrp="1"/>
          </p:cNvSpPr>
          <p:nvPr>
            <p:ph type="sldNum" sz="quarter" idx="12"/>
          </p:nvPr>
        </p:nvSpPr>
        <p:spPr/>
        <p:txBody>
          <a:bodyPr/>
          <a:lstStyle/>
          <a:p>
            <a:fld id="{35747434-7036-48DB-A148-6B3D8EE75CDA}" type="slidenum">
              <a:rPr lang="en-US" smtClean="0"/>
              <a:t>9</a:t>
            </a:fld>
            <a:endParaRPr lang="en-US"/>
          </a:p>
        </p:txBody>
      </p:sp>
    </p:spTree>
    <p:extLst>
      <p:ext uri="{BB962C8B-B14F-4D97-AF65-F5344CB8AC3E}">
        <p14:creationId xmlns:p14="http://schemas.microsoft.com/office/powerpoint/2010/main" val="2133592900"/>
      </p:ext>
    </p:extLst>
  </p:cSld>
  <p:clrMapOvr>
    <a:masterClrMapping/>
  </p:clrMapOvr>
</p:sld>
</file>

<file path=ppt/theme/theme1.xml><?xml version="1.0" encoding="utf-8"?>
<a:theme xmlns:a="http://schemas.openxmlformats.org/drawingml/2006/main" name="ConfettiVTI">
  <a:themeElements>
    <a:clrScheme name="AnalogousFromDarkSeedLeftStep">
      <a:dk1>
        <a:srgbClr val="000000"/>
      </a:dk1>
      <a:lt1>
        <a:srgbClr val="FFFFFF"/>
      </a:lt1>
      <a:dk2>
        <a:srgbClr val="311B26"/>
      </a:dk2>
      <a:lt2>
        <a:srgbClr val="F0F3F2"/>
      </a:lt2>
      <a:accent1>
        <a:srgbClr val="E42B83"/>
      </a:accent1>
      <a:accent2>
        <a:srgbClr val="D31ABE"/>
      </a:accent2>
      <a:accent3>
        <a:srgbClr val="AC2BE4"/>
      </a:accent3>
      <a:accent4>
        <a:srgbClr val="5829D5"/>
      </a:accent4>
      <a:accent5>
        <a:srgbClr val="2B45E4"/>
      </a:accent5>
      <a:accent6>
        <a:srgbClr val="1A81D3"/>
      </a:accent6>
      <a:hlink>
        <a:srgbClr val="433FBF"/>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252</TotalTime>
  <Words>1932</Words>
  <Application>Microsoft Macintosh PowerPoint</Application>
  <PresentationFormat>Widescreen</PresentationFormat>
  <Paragraphs>219</Paragraphs>
  <Slides>57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57</vt:i4>
      </vt:variant>
    </vt:vector>
  </HeadingPairs>
  <TitlesOfParts>
    <vt:vector size="61" baseType="lpstr">
      <vt:lpstr>Arial</vt:lpstr>
      <vt:lpstr>Calibri</vt:lpstr>
      <vt:lpstr>Gill Sans Nova</vt:lpstr>
      <vt:lpstr>ConfettiVTI</vt:lpstr>
      <vt:lpstr> Produzione snella   Appunti di studio, lezione 2 nello specifico della materia, successiva ad altre 3 d’introduzione.  Prof Giovanni Carlini – corsi aziendali,   </vt:lpstr>
      <vt:lpstr>Nella lezione precedente abbiamo iniziato a focalizzare e schematizzare la dimensione lavorativa attuale. </vt:lpstr>
      <vt:lpstr>Oggi cambia leggermente l’impostazione.  Va ancora ripresa in mano l’attualità, ma lanciata verso il futuro (prossima lezione) seguendo degli schemi che qui verranno descritti in forma più intensa, ma la cui applicazione concreta non può che essere vostra per la specificità del vostro lavooro.</vt:lpstr>
      <vt:lpstr>Partiamo da un dettaglio. Nell’ultima lezione siamo stati severi affermando che ciò non è pagato dal cliente è spreco.  E’ vero, ma non del tutto!</vt:lpstr>
      <vt:lpstr>Ad esempio, le spese di pulizia dello stabilimento, non pagate dal cliente, sono spreco? L’ufficio progettazione, e quindi quello del personale e infine l’amm.vo non pagati dal cliente sono spreco?</vt:lpstr>
      <vt:lpstr>Per toglierci da questo imbarazzo nel 1963 è intervenuto Charles Betheway dallo Utha distinguendo tra cliente esterno (che conosciamo) e quello INTERNO (volutamente non esaminato la lezione scorsa) </vt:lpstr>
      <vt:lpstr>Come regolarsi tra due «clienti» senza tornare alla situazione produttiva pre-produzione snella?</vt:lpstr>
      <vt:lpstr>Per far ciò serve svolgere 2 passaggi: - identificate le funzioni nel prodotto che ha richiesto il cliente; - tradurre queste funzioni in fasi di flusso produttivo.</vt:lpstr>
      <vt:lpstr>Per assolvere i passaggi indicati abbiamo sia un metodo sia un modello.</vt:lpstr>
      <vt:lpstr>Per metodo, ci riferiamo all’albero funzionale, in dottrina indicato come FAST (functional analysis system technique)</vt:lpstr>
      <vt:lpstr>Come modello ci rivolgiamo a quello di maggior successo (Noriachi Kano del 1993)</vt:lpstr>
      <vt:lpstr>Notate come da questa lezione in poi iniziamo ad introdurre alcuni autori di riferimento.  Per una sana lettura (da molti di voi sollecitata) consiglio Womack J.P. e Jones D.T. dal titolo, La macchina che ha cambiato il mondo, pubblicato in Italia da Rizzoli nel 1991</vt:lpstr>
      <vt:lpstr>Ecco un link dove apprezzare la prima parte del testo (43 pagine su 203) in forma del tutto gratuita: https://pdfcookie.com/documents/la-macchina-che-ha-cambiato-il-mondo-3lkzjyn8jqlk Comunque l’acquisto del testo, ovviamente cartaceo, oscilla intorno ai 18 euro.  </vt:lpstr>
      <vt:lpstr>Ho scritto «ovviamente» cartaceo, perché tutto ciò che è virtuale non entra nel sistema pensiero, restando sulla soglia dell’attenzione; nulla di più (vedi studi di Zygmunt Bauman, Vita liquida – 2005 e John Carlins del 2015 )</vt:lpstr>
      <vt:lpstr>A seguire 6 visuali a titolo d’anticipo: - l’albero funzionale; - l’ampliamento dell’albero con il sistema d’analisi nel processo gerarchico a punti (AHP analytic hyerarchi process);  - il modello Kano; - la distinta base.</vt:lpstr>
      <vt:lpstr>(piccolo dettaglio di vita vissuta).   Accademia Militare di Pozzuoli, allievo ufficiale Gari, il missile in braccio a cui dedicare tutta la vita quindi una prima visione d’insieme per sapere dove andare e come sarà il quadro completo.</vt:lpstr>
      <vt:lpstr>Ecco un anticipo…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Per sviluppare quanto appena mostrato, in dottrina si parla di 7 passaggi.  Il noioso dell’intero sistema è l’ossessivo richiamo ai 7 come 11 passaggi quindi 23 principi, 5 «s» e così via: pazienza, la dottrina è ancora in evoluzione tanto che sarà poi superata da altra moda. </vt:lpstr>
      <vt:lpstr>Voglio ricordare almeno le ultime 3 mode di pensiero aziendale dal 1990 ad oggi 2022: - vendita strategica; - PNL (programmazione neuro linguistica); - Produzione snella</vt:lpstr>
      <vt:lpstr>Ed ora i più passi per l’analisi profonda del sistema attuale.   Il numero 1: definire i requisiti del cliente attraverso l’albero funzionale;</vt:lpstr>
      <vt:lpstr>Passo 2: con il metodo gerarchico AHP assegnare un punteggio all’importanza che il cliente riconosce a ogni lettera già descritta nell’albero funzionale (presentazione 20);</vt:lpstr>
      <vt:lpstr>Passo 3: confrontarsi con la concorrenza attraverso gli occhi del cliente (modello di Kano, presentazione 21);</vt:lpstr>
      <vt:lpstr>Passo 4: tradurre ogni requisito del cliente in punti prelevati dalla matrice di Saatey (presentazione 19);</vt:lpstr>
      <vt:lpstr>Passo 5: gerarchiazzare </vt:lpstr>
      <vt:lpstr>Passo 6: correlare la gerarchia;</vt:lpstr>
      <vt:lpstr>Passo 7: determinazione del costo corrente funzionale (presentazione 23)</vt:lpstr>
      <vt:lpstr>Sulla presentazione 19 c’è un passaggio delicato. Per poter portare a regime la matrice serve conoscere il metodo AHP sviluppato verso la fine degli anni 70 dal matematico americano Thomas L. Saatey. </vt:lpstr>
      <vt:lpstr>AHP sta per analytic hierarchy process, ovvero approccio gerarchico.</vt:lpstr>
      <vt:lpstr>Il meccanismo del prof. Saatey è argomento d’approfondimento nel corso di 80 ore dedicato alla produzione snella per settembre, nel frattempo almeno apprezzarne il senso.</vt:lpstr>
      <vt:lpstr>Saatey, il cui studio è servito per regolare il traffico sull’autostrada del Brennero, pone sotto gerarchia la scelta. Ad esempio, a tavola si mangia prima l’antipasto, quindi il primo, secondo, frutta e caffè.</vt:lpstr>
      <vt:lpstr>Chi ha mai iniziato la cena dal caffè, la frutta etc..?</vt:lpstr>
      <vt:lpstr>Ebbene Saatey considera una massa d’informazioni, ovvero tutte le parti del progetto, ma le pone per ordine d’importanza!</vt:lpstr>
      <vt:lpstr>Aprite questo link da cui ho prelevato 2 immagini e per le quali ovviamente ringrazio l’autore di quello studio. https://www.authorea.com/doi/full/10.22541/au.163709021.17134395/v1 </vt:lpstr>
      <vt:lpstr>Immagine 1: </vt:lpstr>
      <vt:lpstr>Immagine 2: </vt:lpstr>
      <vt:lpstr>Alla luce di quanto appena affermato e riprendendo in mano la matrice illustrata nella presentazione 19 eccone svelato il segreto: s’osservino i 2 disegni di seguito mostrati.</vt:lpstr>
      <vt:lpstr>Presentazione standard di PowerPoint</vt:lpstr>
      <vt:lpstr>Presentazione standard di PowerPoint</vt:lpstr>
      <vt:lpstr>Al momento, per questo corso introduttivo alla materia, è importante che conosciate il concetto e iniziate a pensare alla gerarchia delle fasi per misurare l’importanza di quanto state facendo adesso.  </vt:lpstr>
      <vt:lpstr>Analizzando le fasi attuali da progettare per ordine gerarchico possiamo immaginare gli schemi di lavoro futuri.</vt:lpstr>
      <vt:lpstr>Ecco lo schema generale prima di studiarne i diversi passi:</vt:lpstr>
      <vt:lpstr>Presentazione standard di PowerPoint</vt:lpstr>
      <vt:lpstr>Un dettaglio che non ho mai approfondito con Voi: siete un’impresa manifatturiera quindi quanti ingegneri avete in produzione?</vt:lpstr>
      <vt:lpstr>Per formalizzare quanto indicato nella presentazione 39 ci sono dei nuovi passaggi (ancora e pertinenti al nuovo argomento) che sono: - 1; aprire il progetto con cliente, fornitore e controllo di produzione; </vt:lpstr>
      <vt:lpstr>- 2; indicare le richieste mensili del cliente per tipologia di prodotto;  - 3; calcolare il carico di lavoro GIORNALIERO in base all’ordine del cliente (operai, materia prima, spazi…)</vt:lpstr>
      <vt:lpstr>  - 4; programmare i volumi di spedizione;   - 5; programmare i volumi in ingresso di materie prime;  </vt:lpstr>
      <vt:lpstr>- 6; indicare in singola casella le diverse fasi di produzione;   - 7; sotto le fasi di produzione (le caselle) indicare: </vt:lpstr>
      <vt:lpstr>Il C/T, tempo ciclo, che significa l’intervallo di tempo in cui si completa la fase di produzione; Il C/O, tempo necessario per cambiare la produzione da un modello all’altro; Il LOT, dimensione media del lotto  SCARTI E VOLUME di produzione.</vt:lpstr>
      <vt:lpstr>- 8; flusso d’informazioni, partendo a ritroso dal cliente al primo ingresso della materia prima in produzione, per calcolare i tempi e la scoperta d’eventuali sprechi;</vt:lpstr>
      <vt:lpstr>- 9; l’accumulo di scorte (evidenziato da triangoli rossi) posti di lato al singolo reparto produttivo;  - 10; pensare in una logica trainata dal cliente non dalle necessità della produzione (non indovinare gli ordini dal cliente, ma provocarli) </vt:lpstr>
      <vt:lpstr>Ultimo passaggio, l’11°; indicare il tempo ciclo tra quello di durata della produzione  e quanto ci viene pagato dal cliente (detto a valore aggiunto).   Ad esempio un ciclo di 30 gg è riconosciuto dal cliente solo per 100 secondi!!!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Produzione snella   Appunti di studio, lezione 2 nello specifico, successiva ad altre 3 d’introduzione. Prof Giovanni Carlini – corsi aziendali, FONTANA PELLETTERIE S.p.a   </dc:title>
  <dc:creator>prof giovanni Carlini</dc:creator>
  <cp:lastModifiedBy>prof giovanni Carlini</cp:lastModifiedBy>
  <cp:revision>41</cp:revision>
  <cp:lastPrinted>2022-05-19T19:48:21Z</cp:lastPrinted>
  <dcterms:created xsi:type="dcterms:W3CDTF">2022-05-15T15:36:30Z</dcterms:created>
  <dcterms:modified xsi:type="dcterms:W3CDTF">2022-05-19T19:48:37Z</dcterms:modified>
</cp:coreProperties>
</file>